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1" r:id="rId1"/>
    <p:sldMasterId id="2147483923" r:id="rId2"/>
  </p:sldMasterIdLst>
  <p:notesMasterIdLst>
    <p:notesMasterId r:id="rId14"/>
  </p:notesMasterIdLst>
  <p:sldIdLst>
    <p:sldId id="266" r:id="rId3"/>
    <p:sldId id="322" r:id="rId4"/>
    <p:sldId id="278" r:id="rId5"/>
    <p:sldId id="274" r:id="rId6"/>
    <p:sldId id="290" r:id="rId7"/>
    <p:sldId id="304" r:id="rId8"/>
    <p:sldId id="323" r:id="rId9"/>
    <p:sldId id="301" r:id="rId10"/>
    <p:sldId id="316" r:id="rId11"/>
    <p:sldId id="282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User" initials="WU" lastIdx="2" clrIdx="0">
    <p:extLst>
      <p:ext uri="{19B8F6BF-5375-455C-9EA6-DF929625EA0E}">
        <p15:presenceInfo xmlns:p15="http://schemas.microsoft.com/office/powerpoint/2012/main" userId="Windows 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5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71694" autoAdjust="0"/>
  </p:normalViewPr>
  <p:slideViewPr>
    <p:cSldViewPr snapToGrid="0">
      <p:cViewPr varScale="1">
        <p:scale>
          <a:sx n="115" d="100"/>
          <a:sy n="115" d="100"/>
        </p:scale>
        <p:origin x="258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32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eg>
</file>

<file path=ppt/media/image10.wmf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3.png>
</file>

<file path=ppt/media/image4.jpeg>
</file>

<file path=ppt/media/image5.tiff>
</file>

<file path=ppt/media/image6.png>
</file>

<file path=ppt/media/image8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A7EE31-C146-476E-B989-A734AC261A58}" type="datetimeFigureOut">
              <a:rPr lang="en-GB" smtClean="0"/>
              <a:t>31/08/2018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CD8376-E481-42E1-9355-6B76F21E496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56896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16"/>
          <p:cNvSpPr>
            <a:spLocks noGrp="1" noChangeArrowheads="1"/>
          </p:cNvSpPr>
          <p:nvPr>
            <p:ph type="sldNum" sz="quarter"/>
          </p:nvPr>
        </p:nvSpPr>
        <p:spPr>
          <a:noFill/>
          <a:ln/>
        </p:spPr>
        <p:txBody>
          <a:bodyPr/>
          <a:lstStyle/>
          <a:p>
            <a:fld id="{6718D9E6-C9FB-4751-84AD-49D1F0906C1B}" type="slidenum">
              <a:rPr lang="en-GB" smtClean="0"/>
              <a:pPr/>
              <a:t>1</a:t>
            </a:fld>
            <a:endParaRPr lang="en-GB"/>
          </a:p>
        </p:txBody>
      </p:sp>
      <p:sp>
        <p:nvSpPr>
          <p:cNvPr id="16387" name="Text Box 1"/>
          <p:cNvSpPr txBox="1">
            <a:spLocks noChangeArrowheads="1"/>
          </p:cNvSpPr>
          <p:nvPr/>
        </p:nvSpPr>
        <p:spPr bwMode="auto">
          <a:xfrm>
            <a:off x="3849688" y="9378950"/>
            <a:ext cx="2943225" cy="49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b"/>
          <a:lstStyle/>
          <a:p>
            <a:pPr marL="215900" indent="-201613" algn="r">
              <a:buSzPct val="45000"/>
              <a:tabLst>
                <a:tab pos="215900" algn="l"/>
                <a:tab pos="673100" algn="l"/>
                <a:tab pos="1130300" algn="l"/>
                <a:tab pos="1587500" algn="l"/>
                <a:tab pos="2044700" algn="l"/>
                <a:tab pos="2501900" algn="l"/>
                <a:tab pos="2959100" algn="l"/>
                <a:tab pos="3416300" algn="l"/>
                <a:tab pos="3873500" algn="l"/>
                <a:tab pos="4330700" algn="l"/>
                <a:tab pos="4787900" algn="l"/>
                <a:tab pos="5245100" algn="l"/>
                <a:tab pos="5702300" algn="l"/>
                <a:tab pos="6159500" algn="l"/>
                <a:tab pos="6616700" algn="l"/>
                <a:tab pos="7073900" algn="l"/>
                <a:tab pos="7531100" algn="l"/>
                <a:tab pos="7988300" algn="l"/>
                <a:tab pos="8445500" algn="l"/>
                <a:tab pos="8902700" algn="l"/>
                <a:tab pos="9359900" algn="l"/>
              </a:tabLst>
            </a:pPr>
            <a:fld id="{080FD54B-5409-4FA5-81E9-51E3284B8D85}" type="slidenum">
              <a:rPr lang="en-GB" sz="1200">
                <a:solidFill>
                  <a:srgbClr val="000000"/>
                </a:solidFill>
                <a:latin typeface="Times New Roman" pitchFamily="18" charset="0"/>
              </a:rPr>
              <a:pPr marL="215900" indent="-201613" algn="r">
                <a:buSzPct val="45000"/>
                <a:tabLst>
                  <a:tab pos="215900" algn="l"/>
                  <a:tab pos="673100" algn="l"/>
                  <a:tab pos="1130300" algn="l"/>
                  <a:tab pos="1587500" algn="l"/>
                  <a:tab pos="2044700" algn="l"/>
                  <a:tab pos="2501900" algn="l"/>
                  <a:tab pos="2959100" algn="l"/>
                  <a:tab pos="3416300" algn="l"/>
                  <a:tab pos="3873500" algn="l"/>
                  <a:tab pos="4330700" algn="l"/>
                  <a:tab pos="4787900" algn="l"/>
                  <a:tab pos="5245100" algn="l"/>
                  <a:tab pos="5702300" algn="l"/>
                  <a:tab pos="6159500" algn="l"/>
                  <a:tab pos="6616700" algn="l"/>
                  <a:tab pos="7073900" algn="l"/>
                  <a:tab pos="7531100" algn="l"/>
                  <a:tab pos="7988300" algn="l"/>
                  <a:tab pos="8445500" algn="l"/>
                  <a:tab pos="8902700" algn="l"/>
                  <a:tab pos="9359900" algn="l"/>
                </a:tabLst>
              </a:pPr>
              <a:t>1</a:t>
            </a:fld>
            <a:endParaRPr lang="en-GB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6388" name="Text Box 2"/>
          <p:cNvSpPr txBox="1">
            <a:spLocks noChangeArrowheads="1"/>
          </p:cNvSpPr>
          <p:nvPr/>
        </p:nvSpPr>
        <p:spPr bwMode="auto">
          <a:xfrm>
            <a:off x="3849688" y="9378950"/>
            <a:ext cx="2944812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b"/>
          <a:lstStyle/>
          <a:p>
            <a:pPr algn="r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fld id="{99E78619-F90A-4B1C-B41B-73F22FC4BAEF}" type="slidenum">
              <a:rPr lang="en-US" sz="1200">
                <a:solidFill>
                  <a:srgbClr val="000000"/>
                </a:solidFill>
              </a:rPr>
              <a:pPr algn="r">
                <a:buSzPct val="100000"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</a:pPr>
              <a:t>1</a:t>
            </a:fld>
            <a:endParaRPr lang="en-US" sz="1200">
              <a:solidFill>
                <a:srgbClr val="000000"/>
              </a:solidFill>
            </a:endParaRPr>
          </a:p>
        </p:txBody>
      </p:sp>
      <p:sp>
        <p:nvSpPr>
          <p:cNvPr id="16389" name="Rectangle 3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07950" y="741363"/>
            <a:ext cx="6580188" cy="3702050"/>
          </a:xfrm>
          <a:solidFill>
            <a:srgbClr val="FFFFFF"/>
          </a:solidFill>
          <a:ln/>
        </p:spPr>
      </p:sp>
      <p:sp>
        <p:nvSpPr>
          <p:cNvPr id="16390" name="Text Box 4"/>
          <p:cNvSpPr txBox="1">
            <a:spLocks noChangeArrowheads="1"/>
          </p:cNvSpPr>
          <p:nvPr/>
        </p:nvSpPr>
        <p:spPr bwMode="auto">
          <a:xfrm>
            <a:off x="679450" y="4691063"/>
            <a:ext cx="5437188" cy="4443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en-US"/>
          </a:p>
        </p:txBody>
      </p:sp>
      <p:sp>
        <p:nvSpPr>
          <p:cNvPr id="16391" name="Notes Placeholder 1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vi-VN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18062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D8376-E481-42E1-9355-6B76F21E4969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70637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D8376-E481-42E1-9355-6B76F21E4969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07125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GB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(1): Bác </a:t>
            </a:r>
            <a:r>
              <a:rPr lang="en-GB" sz="1200" b="0" kern="0" dirty="0" err="1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sỹ</a:t>
            </a:r>
            <a:r>
              <a:rPr lang="en-GB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kê đ</a:t>
            </a:r>
            <a:r>
              <a:rPr lang="vi-VN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sử dụng phần mềm HIS</a:t>
            </a:r>
          </a:p>
          <a:p>
            <a:pPr algn="just"/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(2): Kiểm tra đ</a:t>
            </a:r>
            <a:r>
              <a:rPr lang="vi-VN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thuốc có thuốc kháng sinh hay thuốc bắt buộc bán theo đ</a:t>
            </a:r>
            <a:r>
              <a:rPr lang="vi-VN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</a:p>
          <a:p>
            <a:pPr algn="just"/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(3): Phần mềm HIS sinh mã đ</a:t>
            </a:r>
            <a:r>
              <a:rPr lang="vi-VN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n, mã xác thực theo thuật toán quy định</a:t>
            </a:r>
          </a:p>
          <a:p>
            <a:pPr algn="just"/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(4): HIS gửi đ</a:t>
            </a:r>
            <a:r>
              <a:rPr lang="vi-VN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thuốc kháng sinh lên cổng để kiểm soát</a:t>
            </a:r>
          </a:p>
          <a:p>
            <a:pPr algn="just"/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(5): Cấp đ</a:t>
            </a:r>
            <a:r>
              <a:rPr lang="vi-VN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có in mã xác thực cho bệnh nhân để mua thuốc</a:t>
            </a:r>
          </a:p>
          <a:p>
            <a:pPr algn="just"/>
            <a:r>
              <a:rPr lang="en-GB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(6b): </a:t>
            </a:r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Gửi đ</a:t>
            </a:r>
            <a:r>
              <a:rPr lang="vi-VN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sang hiệu thuốc của bệnh viện để bán/cấp thuốc</a:t>
            </a:r>
          </a:p>
          <a:p>
            <a:pPr algn="just"/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(7b): Bệnh nhân mua thuốc từ hiệu thuốc bệnh viện</a:t>
            </a:r>
          </a:p>
          <a:p>
            <a:pPr algn="just"/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(6): Bệnh nhân mang đ</a:t>
            </a:r>
            <a:r>
              <a:rPr lang="vi-VN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đến hiệu thuốc t</a:t>
            </a:r>
            <a:r>
              <a:rPr lang="vi-VN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nhân để mua thuốc</a:t>
            </a:r>
          </a:p>
          <a:p>
            <a:pPr algn="just"/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(7): Hiệu thuốc tra đơn thuốc trên cổng theo mã xác thực và họ tên bệnh nhân và bán thuốc cho bệnh nhân</a:t>
            </a:r>
          </a:p>
          <a:p>
            <a:pPr algn="just"/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(8): Hiệu thuốc gửi xác nhận số l</a:t>
            </a:r>
            <a:r>
              <a:rPr lang="vi-VN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1200" b="0" kern="0" dirty="0" err="1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ợng</a:t>
            </a:r>
            <a:r>
              <a:rPr lang="en-US" sz="1200" b="0" kern="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thuốc đã bán trong đơn lên cổng để kiểm soát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CD8376-E481-42E1-9355-6B76F21E4969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62511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0675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2766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79417" y="274638"/>
            <a:ext cx="2681816" cy="58356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9734" y="274638"/>
            <a:ext cx="7846484" cy="58356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9463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19996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88502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81257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9734" y="1600200"/>
            <a:ext cx="5264151" cy="4510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084" y="1600200"/>
            <a:ext cx="5264149" cy="4510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197148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31879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48121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167980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34273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89778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951683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190570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79417" y="274638"/>
            <a:ext cx="2681816" cy="58356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29734" y="274638"/>
            <a:ext cx="7846484" cy="58356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84895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0051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9734" y="1600200"/>
            <a:ext cx="5264151" cy="4510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7084" y="1600200"/>
            <a:ext cx="5264149" cy="45100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6990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2322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460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182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5175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1227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30263" y="274638"/>
            <a:ext cx="10731500" cy="1127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8120" tIns="39240" rIns="78120" bIns="3924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0263" y="1600200"/>
            <a:ext cx="10731500" cy="451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8120" tIns="39240" rIns="78120" bIns="392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</p:txBody>
      </p:sp>
      <p:pic>
        <p:nvPicPr>
          <p:cNvPr id="1028" name="Picture 3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0" y="6221413"/>
            <a:ext cx="12190413" cy="636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9" name="Text Box 4"/>
          <p:cNvSpPr txBox="1">
            <a:spLocks noChangeArrowheads="1"/>
          </p:cNvSpPr>
          <p:nvPr/>
        </p:nvSpPr>
        <p:spPr bwMode="auto">
          <a:xfrm>
            <a:off x="869950" y="6465888"/>
            <a:ext cx="2655888" cy="263525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78120" tIns="39240" rIns="78120" bIns="3924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0" hangingPunct="0">
              <a:buClrTx/>
              <a:buFontTx/>
              <a:buNone/>
              <a:defRPr/>
            </a:pPr>
            <a:r>
              <a:rPr lang="en-US" sz="1200">
                <a:solidFill>
                  <a:srgbClr val="000000"/>
                </a:solidFill>
                <a:latin typeface="FrutigerNext LT Bold" pitchFamily="16" charset="0"/>
                <a:ea typeface="ＭＳ Ｐゴシック" panose="020B0600070205080204" pitchFamily="34" charset="-128"/>
                <a:cs typeface="+mn-cs"/>
              </a:rPr>
              <a:t>HUAWEI TECHNOLOGIES Co., Ltd.</a:t>
            </a:r>
          </a:p>
        </p:txBody>
      </p:sp>
      <p:pic>
        <p:nvPicPr>
          <p:cNvPr id="1030" name="Picture 5"/>
          <p:cNvPicPr>
            <a:picLocks noChangeAspect="1" noChangeArrowheads="1"/>
          </p:cNvPicPr>
          <p:nvPr/>
        </p:nvPicPr>
        <p:blipFill>
          <a:blip r:embed="rId15"/>
          <a:srcRect/>
          <a:stretch>
            <a:fillRect/>
          </a:stretch>
        </p:blipFill>
        <p:spPr bwMode="auto">
          <a:xfrm>
            <a:off x="10012363" y="6400800"/>
            <a:ext cx="1746250" cy="309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Rectangle 6"/>
          <p:cNvSpPr>
            <a:spLocks noChangeArrowheads="1"/>
          </p:cNvSpPr>
          <p:nvPr/>
        </p:nvSpPr>
        <p:spPr bwMode="auto">
          <a:xfrm>
            <a:off x="4881563" y="6467475"/>
            <a:ext cx="1662112" cy="263525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78120" tIns="39240" rIns="78120" bIns="3924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0" hangingPunct="0">
              <a:buClrTx/>
              <a:buFontTx/>
              <a:buNone/>
              <a:defRPr/>
            </a:pPr>
            <a:r>
              <a:rPr lang="en-US" sz="1200">
                <a:solidFill>
                  <a:srgbClr val="000000"/>
                </a:solidFill>
                <a:latin typeface="FrutigerNext LT Bold" pitchFamily="16" charset="0"/>
                <a:ea typeface="ＭＳ Ｐゴシック" panose="020B0600070205080204" pitchFamily="34" charset="-128"/>
                <a:cs typeface="+mn-cs"/>
              </a:rPr>
              <a:t>HUAWEI Confidential </a:t>
            </a:r>
          </a:p>
        </p:txBody>
      </p:sp>
      <p:sp>
        <p:nvSpPr>
          <p:cNvPr id="2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7345363" y="6424613"/>
            <a:ext cx="2054225" cy="417512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0" hangingPunct="0">
              <a:buClrTx/>
              <a:buSzPct val="100000"/>
              <a:buFontTx/>
              <a:buNone/>
              <a:defRPr>
                <a:solidFill>
                  <a:srgbClr val="FFFFFF"/>
                </a:solidFill>
                <a:latin typeface="Arial" panose="020B0604020202020204" pitchFamily="34" charset="0"/>
                <a:cs typeface="+mn-cs"/>
              </a:defRPr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8546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500" b="1">
          <a:solidFill>
            <a:srgbClr val="99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500" b="1">
          <a:solidFill>
            <a:srgbClr val="990000"/>
          </a:solidFill>
          <a:latin typeface="Arial" charset="0"/>
          <a:ea typeface="SimSun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500" b="1">
          <a:solidFill>
            <a:srgbClr val="990000"/>
          </a:solidFill>
          <a:latin typeface="Arial" charset="0"/>
          <a:ea typeface="SimSun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500" b="1">
          <a:solidFill>
            <a:srgbClr val="990000"/>
          </a:solidFill>
          <a:latin typeface="Arial" charset="0"/>
          <a:ea typeface="SimSun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500" b="1">
          <a:solidFill>
            <a:srgbClr val="990000"/>
          </a:solidFill>
          <a:latin typeface="Arial" charset="0"/>
          <a:ea typeface="SimSun" charset="-122"/>
        </a:defRPr>
      </a:lvl5pPr>
      <a:lvl6pPr marL="2514600" indent="-2286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500" b="1">
          <a:solidFill>
            <a:srgbClr val="990000"/>
          </a:solidFill>
          <a:latin typeface="Arial" charset="0"/>
          <a:ea typeface="SimSun" charset="-122"/>
        </a:defRPr>
      </a:lvl6pPr>
      <a:lvl7pPr marL="2971800" indent="-2286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500" b="1">
          <a:solidFill>
            <a:srgbClr val="990000"/>
          </a:solidFill>
          <a:latin typeface="Arial" charset="0"/>
          <a:ea typeface="SimSun" charset="-122"/>
        </a:defRPr>
      </a:lvl7pPr>
      <a:lvl8pPr marL="3429000" indent="-2286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500" b="1">
          <a:solidFill>
            <a:srgbClr val="990000"/>
          </a:solidFill>
          <a:latin typeface="Arial" charset="0"/>
          <a:ea typeface="SimSun" charset="-122"/>
        </a:defRPr>
      </a:lvl8pPr>
      <a:lvl9pPr marL="3886200" indent="-2286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500" b="1">
          <a:solidFill>
            <a:srgbClr val="990000"/>
          </a:solidFill>
          <a:latin typeface="Arial" charset="0"/>
          <a:ea typeface="SimSun" charset="-122"/>
        </a:defRPr>
      </a:lvl9pPr>
    </p:titleStyle>
    <p:bodyStyle>
      <a:lvl1pPr marL="342900" indent="-3429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•"/>
        <a:defRPr sz="1900" b="1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–"/>
        <a:defRPr sz="1900">
          <a:solidFill>
            <a:srgbClr val="000000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•"/>
        <a:defRPr sz="1900">
          <a:solidFill>
            <a:srgbClr val="000000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–"/>
        <a:defRPr sz="1900">
          <a:solidFill>
            <a:srgbClr val="000000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»"/>
        <a:defRPr sz="1900">
          <a:solidFill>
            <a:srgbClr val="000000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900">
          <a:solidFill>
            <a:srgbClr val="000000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900">
          <a:solidFill>
            <a:srgbClr val="000000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900">
          <a:solidFill>
            <a:srgbClr val="000000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9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30263" y="274638"/>
            <a:ext cx="10731500" cy="1127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8120" tIns="39240" rIns="78120" bIns="3924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title text format</a:t>
            </a:r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0263" y="1600200"/>
            <a:ext cx="10731500" cy="45100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78120" tIns="39240" rIns="78120" bIns="392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/>
              <a:t>Click to edit the outline text format</a:t>
            </a:r>
          </a:p>
          <a:p>
            <a:pPr lvl="1"/>
            <a:r>
              <a:rPr lang="en-GB"/>
              <a:t>Second Outline Level</a:t>
            </a:r>
          </a:p>
          <a:p>
            <a:pPr lvl="2"/>
            <a:r>
              <a:rPr lang="en-GB"/>
              <a:t>Third Outline Level</a:t>
            </a:r>
          </a:p>
          <a:p>
            <a:pPr lvl="3"/>
            <a:r>
              <a:rPr lang="en-GB"/>
              <a:t>Fourth Outline Level</a:t>
            </a:r>
          </a:p>
          <a:p>
            <a:pPr lvl="4"/>
            <a:r>
              <a:rPr lang="en-GB"/>
              <a:t>Fifth Outline Level</a:t>
            </a:r>
          </a:p>
          <a:p>
            <a:pPr lvl="4"/>
            <a:r>
              <a:rPr lang="en-GB"/>
              <a:t>Sixth Outline Level</a:t>
            </a:r>
          </a:p>
          <a:p>
            <a:pPr lvl="4"/>
            <a:r>
              <a:rPr lang="en-GB"/>
              <a:t>Seventh Outline Level</a:t>
            </a:r>
          </a:p>
        </p:txBody>
      </p:sp>
      <p:pic>
        <p:nvPicPr>
          <p:cNvPr id="1028" name="Picture 3"/>
          <p:cNvPicPr>
            <a:picLocks noChangeAspect="1" noChangeArrowheads="1"/>
          </p:cNvPicPr>
          <p:nvPr/>
        </p:nvPicPr>
        <p:blipFill>
          <a:blip r:embed="rId14"/>
          <a:srcRect/>
          <a:stretch>
            <a:fillRect/>
          </a:stretch>
        </p:blipFill>
        <p:spPr bwMode="auto">
          <a:xfrm>
            <a:off x="0" y="6221413"/>
            <a:ext cx="12190413" cy="636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9" name="Text Box 4"/>
          <p:cNvSpPr txBox="1">
            <a:spLocks noChangeArrowheads="1"/>
          </p:cNvSpPr>
          <p:nvPr/>
        </p:nvSpPr>
        <p:spPr bwMode="auto">
          <a:xfrm>
            <a:off x="869950" y="6465888"/>
            <a:ext cx="2655888" cy="263525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78120" tIns="39240" rIns="78120" bIns="3924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0" hangingPunct="0">
              <a:buClrTx/>
              <a:buFontTx/>
              <a:buNone/>
              <a:defRPr/>
            </a:pPr>
            <a:r>
              <a:rPr lang="en-US" sz="1200">
                <a:solidFill>
                  <a:srgbClr val="000000"/>
                </a:solidFill>
                <a:latin typeface="FrutigerNext LT Bold" pitchFamily="16" charset="0"/>
                <a:ea typeface="ＭＳ Ｐゴシック" panose="020B0600070205080204" pitchFamily="34" charset="-128"/>
                <a:cs typeface="+mn-cs"/>
              </a:rPr>
              <a:t>HUAWEI TECHNOLOGIES Co., Ltd.</a:t>
            </a:r>
          </a:p>
        </p:txBody>
      </p:sp>
      <p:pic>
        <p:nvPicPr>
          <p:cNvPr id="1030" name="Picture 5"/>
          <p:cNvPicPr>
            <a:picLocks noChangeAspect="1" noChangeArrowheads="1"/>
          </p:cNvPicPr>
          <p:nvPr/>
        </p:nvPicPr>
        <p:blipFill>
          <a:blip r:embed="rId15"/>
          <a:srcRect/>
          <a:stretch>
            <a:fillRect/>
          </a:stretch>
        </p:blipFill>
        <p:spPr bwMode="auto">
          <a:xfrm>
            <a:off x="10012363" y="6400800"/>
            <a:ext cx="1746250" cy="309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31" name="Rectangle 6"/>
          <p:cNvSpPr>
            <a:spLocks noChangeArrowheads="1"/>
          </p:cNvSpPr>
          <p:nvPr/>
        </p:nvSpPr>
        <p:spPr bwMode="auto">
          <a:xfrm>
            <a:off x="4881563" y="6467475"/>
            <a:ext cx="1662112" cy="263525"/>
          </a:xfrm>
          <a:prstGeom prst="rect">
            <a:avLst/>
          </a:prstGeom>
          <a:noFill/>
          <a:ln>
            <a:noFill/>
          </a:ln>
          <a:extLst/>
        </p:spPr>
        <p:txBody>
          <a:bodyPr wrap="none" lIns="78120" tIns="39240" rIns="78120" bIns="39240">
            <a:spAutoFit/>
          </a:bodyPr>
          <a:lstStyle>
            <a:lvl1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0" hangingPunct="0">
              <a:buClrTx/>
              <a:buFontTx/>
              <a:buNone/>
              <a:defRPr/>
            </a:pPr>
            <a:r>
              <a:rPr lang="en-US" sz="1200">
                <a:solidFill>
                  <a:srgbClr val="000000"/>
                </a:solidFill>
                <a:latin typeface="FrutigerNext LT Bold" pitchFamily="16" charset="0"/>
                <a:ea typeface="ＭＳ Ｐゴシック" panose="020B0600070205080204" pitchFamily="34" charset="-128"/>
                <a:cs typeface="+mn-cs"/>
              </a:rPr>
              <a:t>HUAWEI Confidential </a:t>
            </a:r>
          </a:p>
        </p:txBody>
      </p:sp>
      <p:sp>
        <p:nvSpPr>
          <p:cNvPr id="2" name="Rectangle 7"/>
          <p:cNvSpPr>
            <a:spLocks noGrp="1" noChangeArrowheads="1"/>
          </p:cNvSpPr>
          <p:nvPr>
            <p:ph type="sldNum"/>
          </p:nvPr>
        </p:nvSpPr>
        <p:spPr bwMode="auto">
          <a:xfrm>
            <a:off x="7345363" y="6424613"/>
            <a:ext cx="2054225" cy="417512"/>
          </a:xfrm>
          <a:prstGeom prst="rect">
            <a:avLst/>
          </a:prstGeom>
          <a:noFill/>
          <a:ln w="9525" cap="flat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eaLnBrk="0" hangingPunct="0">
              <a:buClrTx/>
              <a:buSzPct val="100000"/>
              <a:buFontTx/>
              <a:buNone/>
              <a:defRPr>
                <a:solidFill>
                  <a:srgbClr val="FFFFFF"/>
                </a:solidFill>
                <a:latin typeface="Arial" panose="020B0604020202020204" pitchFamily="34" charset="0"/>
                <a:cs typeface="+mn-cs"/>
              </a:defRPr>
            </a:lvl1pPr>
          </a:lstStyle>
          <a:p>
            <a:fld id="{FE7FC523-F2FA-41A0-95CE-AE0F0D57868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47635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24" r:id="rId1"/>
    <p:sldLayoutId id="2147483925" r:id="rId2"/>
    <p:sldLayoutId id="2147483926" r:id="rId3"/>
    <p:sldLayoutId id="2147483927" r:id="rId4"/>
    <p:sldLayoutId id="2147483928" r:id="rId5"/>
    <p:sldLayoutId id="2147483929" r:id="rId6"/>
    <p:sldLayoutId id="2147483930" r:id="rId7"/>
    <p:sldLayoutId id="2147483931" r:id="rId8"/>
    <p:sldLayoutId id="2147483932" r:id="rId9"/>
    <p:sldLayoutId id="2147483933" r:id="rId10"/>
    <p:sldLayoutId id="2147483934" r:id="rId11"/>
  </p:sldLayoutIdLst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500" b="1">
          <a:solidFill>
            <a:srgbClr val="990000"/>
          </a:solidFill>
          <a:latin typeface="+mj-lt"/>
          <a:ea typeface="+mj-ea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500" b="1">
          <a:solidFill>
            <a:srgbClr val="990000"/>
          </a:solidFill>
          <a:latin typeface="Arial" charset="0"/>
          <a:ea typeface="SimSun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500" b="1">
          <a:solidFill>
            <a:srgbClr val="990000"/>
          </a:solidFill>
          <a:latin typeface="Arial" charset="0"/>
          <a:ea typeface="SimSun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500" b="1">
          <a:solidFill>
            <a:srgbClr val="990000"/>
          </a:solidFill>
          <a:latin typeface="Arial" charset="0"/>
          <a:ea typeface="SimSun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defRPr sz="3500" b="1">
          <a:solidFill>
            <a:srgbClr val="990000"/>
          </a:solidFill>
          <a:latin typeface="Arial" charset="0"/>
          <a:ea typeface="SimSun" charset="-122"/>
        </a:defRPr>
      </a:lvl5pPr>
      <a:lvl6pPr marL="2514600" indent="-2286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500" b="1">
          <a:solidFill>
            <a:srgbClr val="990000"/>
          </a:solidFill>
          <a:latin typeface="Arial" charset="0"/>
          <a:ea typeface="SimSun" charset="-122"/>
        </a:defRPr>
      </a:lvl6pPr>
      <a:lvl7pPr marL="2971800" indent="-2286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500" b="1">
          <a:solidFill>
            <a:srgbClr val="990000"/>
          </a:solidFill>
          <a:latin typeface="Arial" charset="0"/>
          <a:ea typeface="SimSun" charset="-122"/>
        </a:defRPr>
      </a:lvl7pPr>
      <a:lvl8pPr marL="3429000" indent="-2286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500" b="1">
          <a:solidFill>
            <a:srgbClr val="990000"/>
          </a:solidFill>
          <a:latin typeface="Arial" charset="0"/>
          <a:ea typeface="SimSun" charset="-122"/>
        </a:defRPr>
      </a:lvl8pPr>
      <a:lvl9pPr marL="3886200" indent="-228600" algn="l" defTabSz="457200" rtl="0" eaLnBrk="0" fontAlgn="base" hangingPunct="0"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3500" b="1">
          <a:solidFill>
            <a:srgbClr val="990000"/>
          </a:solidFill>
          <a:latin typeface="Arial" charset="0"/>
          <a:ea typeface="SimSun" charset="-122"/>
        </a:defRPr>
      </a:lvl9pPr>
    </p:titleStyle>
    <p:bodyStyle>
      <a:lvl1pPr marL="342900" indent="-3429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•"/>
        <a:defRPr sz="1900" b="1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–"/>
        <a:defRPr sz="1900">
          <a:solidFill>
            <a:srgbClr val="000000"/>
          </a:solidFill>
          <a:latin typeface="+mn-lt"/>
          <a:ea typeface="+mn-ea"/>
        </a:defRPr>
      </a:lvl2pPr>
      <a:lvl3pPr marL="11430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•"/>
        <a:defRPr sz="1900">
          <a:solidFill>
            <a:srgbClr val="000000"/>
          </a:solidFill>
          <a:latin typeface="+mn-lt"/>
          <a:ea typeface="+mn-ea"/>
        </a:defRPr>
      </a:lvl3pPr>
      <a:lvl4pPr marL="16002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–"/>
        <a:defRPr sz="1900">
          <a:solidFill>
            <a:srgbClr val="000000"/>
          </a:solidFill>
          <a:latin typeface="+mn-lt"/>
          <a:ea typeface="+mn-ea"/>
        </a:defRPr>
      </a:lvl4pPr>
      <a:lvl5pPr marL="20574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8" charset="0"/>
        <a:buChar char="»"/>
        <a:defRPr sz="1900">
          <a:solidFill>
            <a:srgbClr val="000000"/>
          </a:solidFill>
          <a:latin typeface="+mn-lt"/>
          <a:ea typeface="+mn-ea"/>
        </a:defRPr>
      </a:lvl5pPr>
      <a:lvl6pPr marL="25146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900">
          <a:solidFill>
            <a:srgbClr val="000000"/>
          </a:solidFill>
          <a:latin typeface="+mn-lt"/>
          <a:ea typeface="+mn-ea"/>
        </a:defRPr>
      </a:lvl6pPr>
      <a:lvl7pPr marL="29718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900">
          <a:solidFill>
            <a:srgbClr val="000000"/>
          </a:solidFill>
          <a:latin typeface="+mn-lt"/>
          <a:ea typeface="+mn-ea"/>
        </a:defRPr>
      </a:lvl7pPr>
      <a:lvl8pPr marL="34290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900">
          <a:solidFill>
            <a:srgbClr val="000000"/>
          </a:solidFill>
          <a:latin typeface="+mn-lt"/>
          <a:ea typeface="+mn-ea"/>
        </a:defRPr>
      </a:lvl8pPr>
      <a:lvl9pPr marL="3886200" indent="-228600" algn="l" defTabSz="457200" rtl="0" eaLnBrk="0" fontAlgn="base" hangingPunct="0">
        <a:lnSpc>
          <a:spcPct val="140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pitchFamily="16" charset="0"/>
        <a:defRPr sz="1900">
          <a:solidFill>
            <a:srgbClr val="000000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5.tiff"/><Relationship Id="rId5" Type="http://schemas.openxmlformats.org/officeDocument/2006/relationships/image" Target="../media/image4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eg"/><Relationship Id="rId3" Type="http://schemas.openxmlformats.org/officeDocument/2006/relationships/image" Target="../media/image10.wmf"/><Relationship Id="rId7" Type="http://schemas.openxmlformats.org/officeDocument/2006/relationships/image" Target="../media/image14.png"/><Relationship Id="rId2" Type="http://schemas.openxmlformats.org/officeDocument/2006/relationships/image" Target="../media/image9.wmf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3.png"/><Relationship Id="rId11" Type="http://schemas.openxmlformats.org/officeDocument/2006/relationships/image" Target="../media/image18.emf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3.tiff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"/>
          <p:cNvSpPr>
            <a:spLocks noChangeArrowheads="1"/>
          </p:cNvSpPr>
          <p:nvPr/>
        </p:nvSpPr>
        <p:spPr bwMode="auto">
          <a:xfrm>
            <a:off x="2209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en-US" dirty="0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4648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en-US" dirty="0"/>
          </a:p>
        </p:txBody>
      </p:sp>
      <p:pic>
        <p:nvPicPr>
          <p:cNvPr id="15363" name="Picture 3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0" y="3714750"/>
            <a:ext cx="9448800" cy="2228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364" name="Text Box 4"/>
          <p:cNvSpPr txBox="1">
            <a:spLocks noChangeArrowheads="1"/>
          </p:cNvSpPr>
          <p:nvPr/>
        </p:nvSpPr>
        <p:spPr bwMode="auto">
          <a:xfrm>
            <a:off x="4367213" y="0"/>
            <a:ext cx="59055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eaLnBrk="0" hangingPunct="0">
              <a:buClr>
                <a:srgbClr val="000000"/>
              </a:buClr>
              <a:buSzPct val="100000"/>
              <a:buFont typeface="Times New Roman" pitchFamily="18" charset="0"/>
              <a:buNone/>
            </a:pPr>
            <a:endParaRPr lang="en-US" dirty="0"/>
          </a:p>
        </p:txBody>
      </p:sp>
      <p:sp>
        <p:nvSpPr>
          <p:cNvPr id="15365" name="Text Box 5"/>
          <p:cNvSpPr txBox="1">
            <a:spLocks noChangeArrowheads="1"/>
          </p:cNvSpPr>
          <p:nvPr/>
        </p:nvSpPr>
        <p:spPr bwMode="auto">
          <a:xfrm>
            <a:off x="3534771" y="0"/>
            <a:ext cx="8650406" cy="76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 eaLnBrk="0" hangingPunct="0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vi-VN" sz="2400" b="1">
                <a:solidFill>
                  <a:srgbClr val="FFFFFF"/>
                </a:solidFill>
                <a:latin typeface="Times New Roman" pitchFamily="18" charset="0"/>
                <a:ea typeface="Microsoft YaHei" pitchFamily="34" charset="-122"/>
                <a:cs typeface="Times New Roman" pitchFamily="18" charset="0"/>
              </a:rPr>
              <a:t>TẬP ĐOÀN BƯU CHÍNH VIỄN THÔNG VIỆT NAM</a:t>
            </a:r>
            <a:endParaRPr lang="en-US" sz="2400" dirty="0">
              <a:solidFill>
                <a:srgbClr val="FFFFFF"/>
              </a:solidFill>
              <a:latin typeface="Times New Roman" pitchFamily="18" charset="0"/>
              <a:ea typeface="Microsoft YaHei" pitchFamily="34" charset="-122"/>
              <a:cs typeface="Times New Roman" pitchFamily="18" charset="0"/>
            </a:endParaRPr>
          </a:p>
        </p:txBody>
      </p:sp>
      <p:sp>
        <p:nvSpPr>
          <p:cNvPr id="15368" name="TextBox 1"/>
          <p:cNvSpPr txBox="1">
            <a:spLocks noChangeArrowheads="1"/>
          </p:cNvSpPr>
          <p:nvPr/>
        </p:nvSpPr>
        <p:spPr bwMode="auto">
          <a:xfrm>
            <a:off x="1219200" y="1706647"/>
            <a:ext cx="9677399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/>
            <a:r>
              <a:rPr lang="en-US" sz="4000" b="1" dirty="0">
                <a:solidFill>
                  <a:srgbClr val="0065B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 to React and </a:t>
            </a:r>
            <a:r>
              <a:rPr lang="en-US" sz="4000" b="1" dirty="0" err="1" smtClean="0">
                <a:solidFill>
                  <a:srgbClr val="0065B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Redux</a:t>
            </a:r>
            <a:endParaRPr lang="en-US" sz="4000" b="1" dirty="0" smtClean="0">
              <a:solidFill>
                <a:srgbClr val="0065B3"/>
              </a:solidFill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0" y="6248400"/>
            <a:ext cx="12192000" cy="4176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lnSpc>
                <a:spcPct val="14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900" b="1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lnSpc>
                <a:spcPct val="14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9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lnSpc>
                <a:spcPct val="14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Char char="•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9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lnSpc>
                <a:spcPct val="14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Char char="–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9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lnSpc>
                <a:spcPct val="140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9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9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9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9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 sz="1900">
                <a:solidFill>
                  <a:srgbClr val="000000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buClrTx/>
              <a:buFontTx/>
              <a:buNone/>
            </a:pP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</a:rPr>
              <a:t>Lê </a:t>
            </a:r>
            <a:r>
              <a:rPr lang="en-US" sz="1400" dirty="0" err="1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</a:rPr>
              <a:t>Văn</a:t>
            </a:r>
            <a:r>
              <a:rPr lang="en-US" sz="1400" dirty="0" smtClean="0">
                <a:solidFill>
                  <a:schemeClr val="accent6">
                    <a:lumMod val="75000"/>
                  </a:schemeClr>
                </a:solidFill>
                <a:latin typeface="Calibri" panose="020F0502020204030204" pitchFamily="34" charset="0"/>
              </a:rPr>
              <a:t> Tùy </a:t>
            </a:r>
            <a:r>
              <a:rPr lang="en-US" sz="1400" dirty="0">
                <a:latin typeface="Calibri" panose="020F0502020204030204" pitchFamily="34" charset="0"/>
              </a:rPr>
              <a:t>| </a:t>
            </a:r>
            <a:r>
              <a:rPr lang="en-US" sz="1400" dirty="0" smtClean="0">
                <a:solidFill>
                  <a:srgbClr val="0033CC"/>
                </a:solidFill>
                <a:latin typeface="Calibri" panose="020F0502020204030204" pitchFamily="34" charset="0"/>
              </a:rPr>
              <a:t>VNPT IT - PM1 </a:t>
            </a:r>
            <a:r>
              <a:rPr lang="en-US" sz="1400" dirty="0">
                <a:latin typeface="Calibri" panose="020F0502020204030204" pitchFamily="34" charset="0"/>
              </a:rPr>
              <a:t>|</a:t>
            </a:r>
            <a:r>
              <a:rPr lang="en-US" sz="1400" dirty="0">
                <a:solidFill>
                  <a:srgbClr val="CC0000"/>
                </a:solidFill>
                <a:latin typeface="Calibri" panose="020F0502020204030204" pitchFamily="34" charset="0"/>
              </a:rPr>
              <a:t> </a:t>
            </a:r>
            <a:r>
              <a:rPr lang="en-US" sz="1400" dirty="0">
                <a:solidFill>
                  <a:srgbClr val="7030A0"/>
                </a:solidFill>
                <a:latin typeface="Calibri" panose="020F0502020204030204" pitchFamily="34" charset="0"/>
              </a:rPr>
              <a:t>Email:</a:t>
            </a:r>
            <a:r>
              <a:rPr lang="vi-VN" sz="1400" dirty="0">
                <a:solidFill>
                  <a:srgbClr val="7030A0"/>
                </a:solidFill>
                <a:latin typeface="Calibri" panose="020F0502020204030204" pitchFamily="34" charset="0"/>
              </a:rPr>
              <a:t> </a:t>
            </a:r>
            <a:r>
              <a:rPr lang="en-US" sz="1400" dirty="0" smtClean="0">
                <a:solidFill>
                  <a:srgbClr val="7030A0"/>
                </a:solidFill>
                <a:latin typeface="Calibri" panose="020F0502020204030204" pitchFamily="34" charset="0"/>
              </a:rPr>
              <a:t>tuylv@vnpt.vn </a:t>
            </a:r>
            <a:r>
              <a:rPr lang="en-US" sz="1400" dirty="0" smtClean="0">
                <a:latin typeface="Calibri" panose="020F0502020204030204" pitchFamily="34" charset="0"/>
              </a:rPr>
              <a:t>  </a:t>
            </a:r>
            <a:r>
              <a:rPr lang="en-US" sz="1400" dirty="0">
                <a:latin typeface="Calibri" panose="020F0502020204030204" pitchFamily="34" charset="0"/>
              </a:rPr>
              <a:t>| </a:t>
            </a:r>
            <a:r>
              <a:rPr lang="en-US" sz="1400" dirty="0">
                <a:solidFill>
                  <a:srgbClr val="7030A0"/>
                </a:solidFill>
                <a:latin typeface="Calibri" panose="020F0502020204030204" pitchFamily="34" charset="0"/>
              </a:rPr>
              <a:t>Mobile:</a:t>
            </a:r>
            <a:r>
              <a:rPr lang="vi-VN" sz="1400" dirty="0">
                <a:solidFill>
                  <a:srgbClr val="7030A0"/>
                </a:solidFill>
                <a:latin typeface="Calibri" panose="020F0502020204030204" pitchFamily="34" charset="0"/>
              </a:rPr>
              <a:t> </a:t>
            </a:r>
            <a:r>
              <a:rPr lang="en-US" sz="1400" dirty="0" smtClean="0">
                <a:solidFill>
                  <a:srgbClr val="7030A0"/>
                </a:solidFill>
                <a:latin typeface="Calibri" panose="020F0502020204030204" pitchFamily="34" charset="0"/>
              </a:rPr>
              <a:t>0919249247</a:t>
            </a:r>
            <a:endParaRPr lang="en-US" sz="1400" dirty="0">
              <a:solidFill>
                <a:srgbClr val="00B0F0"/>
              </a:solidFill>
              <a:latin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48800" y="3714750"/>
            <a:ext cx="2743200" cy="222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384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830263" y="927100"/>
            <a:ext cx="10731500" cy="6019800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342900" indent="-3429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 b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>
                <a:solidFill>
                  <a:srgbClr val="000000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»"/>
              <a:defRPr sz="1900">
                <a:solidFill>
                  <a:srgbClr val="000000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 nhân</a:t>
            </a:r>
          </a:p>
          <a:p>
            <a:pPr lvl="1"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Giảm thiểu tình trạng kháng kháng sinh. Sử dụng thuốc kháng sinh an toàn, hợp lý.</a:t>
            </a:r>
          </a:p>
          <a:p>
            <a:pPr lvl="1"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Tra cứu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 lịch sử sử dụng kháng sinh của bản thân.</a:t>
            </a:r>
          </a:p>
          <a:p>
            <a:pPr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Bệnh viện/phòng khám</a:t>
            </a:r>
          </a:p>
          <a:p>
            <a:pPr lvl="1"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Tuân thủ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 quy định kê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thuốc.</a:t>
            </a:r>
          </a:p>
          <a:p>
            <a:pPr lvl="1"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Hỗ trợ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 người bệnh tra cứu lịch sử.</a:t>
            </a:r>
          </a:p>
          <a:p>
            <a:pPr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Bộ Y tế</a:t>
            </a:r>
          </a:p>
          <a:p>
            <a:pPr lvl="1"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 công cụ tăng c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ờng kiểm soát/báo cáo thống kê/phân tích  sử dụng thuốc kháng sinh </a:t>
            </a:r>
          </a:p>
          <a:p>
            <a:pPr lvl="1"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 tiền đề thực hiện để tăng c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ờng kiểm soát/theo dõi các nhóm thuốc khác.</a:t>
            </a:r>
          </a:p>
          <a:p>
            <a:pPr lvl="1"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Hạn chế lạm dụng kháng sinh. </a:t>
            </a:r>
          </a:p>
          <a:p>
            <a:pPr lvl="1"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Đạt mục tiêu đề án kiểm soát kê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thuốc và bán thuốc kê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n.</a:t>
            </a:r>
          </a:p>
          <a:p>
            <a:pPr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Nhà thuốc</a:t>
            </a:r>
          </a:p>
          <a:p>
            <a:pPr lvl="1"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Tuân thủ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 quy định bán thuốc theo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(Rx).</a:t>
            </a:r>
          </a:p>
          <a:p>
            <a:pPr lvl="1"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Kiểm tra nhanh chóng tính pháp lý của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(đối với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đã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 gửi lên cổng).</a:t>
            </a:r>
          </a:p>
          <a:p>
            <a:pPr lvl="1" algn="just"/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Truy xuất nhanh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ư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ợc thông tin đ</a:t>
            </a:r>
            <a:r>
              <a:rPr lang="vi-VN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3200" kern="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 thuốc kết nối với phần mềm bán thuốc (đối với phần mềm quản lý nhà thuốc có khả năng kết nối cổng BYT) </a:t>
            </a:r>
          </a:p>
        </p:txBody>
      </p:sp>
      <p:sp>
        <p:nvSpPr>
          <p:cNvPr id="4" name="Text Box 5">
            <a:extLst>
              <a:ext uri="{FF2B5EF4-FFF2-40B4-BE49-F238E27FC236}">
                <a16:creationId xmlns:a16="http://schemas.microsoft.com/office/drawing/2014/main" id="{F9FCF3C5-8FD2-45E0-815D-4D227E6AD3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41594" y="0"/>
            <a:ext cx="8650406" cy="76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 eaLnBrk="0" hangingPunct="0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400" b="1" dirty="0">
                <a:solidFill>
                  <a:srgbClr val="FFFFFF"/>
                </a:solidFill>
                <a:latin typeface="Times New Roman" pitchFamily="18" charset="0"/>
                <a:ea typeface="Microsoft YaHei" pitchFamily="34" charset="-122"/>
                <a:cs typeface="Times New Roman" pitchFamily="18" charset="0"/>
              </a:rPr>
              <a:t>4. HIỆU QUẢ DỰ KIẾN</a:t>
            </a:r>
            <a:endParaRPr lang="en-US" sz="2400" dirty="0">
              <a:solidFill>
                <a:srgbClr val="FFFFFF"/>
              </a:solidFill>
              <a:latin typeface="Times New Roman" pitchFamily="18" charset="0"/>
              <a:ea typeface="Microsoft YaHei" pitchFamily="34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9199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981200" y="1752600"/>
            <a:ext cx="79248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0" hangingPunct="0">
              <a:lnSpc>
                <a:spcPct val="140000"/>
              </a:lnSpc>
              <a:buClr>
                <a:srgbClr val="000000"/>
              </a:buClr>
              <a:buSzPct val="100000"/>
              <a:defRPr/>
            </a:pPr>
            <a:r>
              <a:rPr lang="en-US" sz="4000" b="1">
                <a:solidFill>
                  <a:srgbClr val="0065B0"/>
                </a:solidFill>
                <a:latin typeface="Times New Roman" charset="0"/>
                <a:ea typeface="Times New Roman" charset="0"/>
                <a:cs typeface="Times New Roman" charset="0"/>
              </a:rPr>
              <a:t>XIN </a:t>
            </a:r>
            <a:r>
              <a:rPr lang="vi-VN" sz="4000" b="1">
                <a:solidFill>
                  <a:srgbClr val="0065B0"/>
                </a:solidFill>
                <a:latin typeface="Times New Roman" charset="0"/>
                <a:ea typeface="Times New Roman" charset="0"/>
                <a:cs typeface="Times New Roman" charset="0"/>
              </a:rPr>
              <a:t>CHÂN THÀNH CẢM ƠN!</a:t>
            </a:r>
          </a:p>
        </p:txBody>
      </p:sp>
      <p:pic>
        <p:nvPicPr>
          <p:cNvPr id="39938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" y="3657600"/>
            <a:ext cx="9380483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2600" y="3652837"/>
            <a:ext cx="2819400" cy="2290763"/>
          </a:xfrm>
          <a:prstGeom prst="rect">
            <a:avLst/>
          </a:prstGeom>
        </p:spPr>
      </p:pic>
      <p:sp>
        <p:nvSpPr>
          <p:cNvPr id="6" name="Text Box 5"/>
          <p:cNvSpPr txBox="1">
            <a:spLocks noChangeArrowheads="1"/>
          </p:cNvSpPr>
          <p:nvPr/>
        </p:nvSpPr>
        <p:spPr bwMode="auto">
          <a:xfrm>
            <a:off x="3534771" y="0"/>
            <a:ext cx="8650406" cy="76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 eaLnBrk="0" hangingPunct="0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vi-VN" sz="2400" b="1">
                <a:solidFill>
                  <a:srgbClr val="FFFFFF"/>
                </a:solidFill>
                <a:latin typeface="Times New Roman" pitchFamily="18" charset="0"/>
                <a:ea typeface="Microsoft YaHei" pitchFamily="34" charset="-122"/>
                <a:cs typeface="Times New Roman" pitchFamily="18" charset="0"/>
              </a:rPr>
              <a:t>TẬP ĐOÀN BƯU CHÍNH VIỄN THÔNG VIỆT NAM</a:t>
            </a:r>
            <a:endParaRPr lang="en-US" sz="2400" dirty="0">
              <a:solidFill>
                <a:srgbClr val="FFFFFF"/>
              </a:solidFill>
              <a:latin typeface="Times New Roman" pitchFamily="18" charset="0"/>
              <a:ea typeface="Microsoft YaHei" pitchFamily="34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0769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973143" y="3244334"/>
            <a:ext cx="42457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hangingPunct="0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b="1">
                <a:solidFill>
                  <a:srgbClr val="FFFFFF"/>
                </a:solidFill>
                <a:latin typeface="Times New Roman" pitchFamily="18" charset="0"/>
                <a:ea typeface="Microsoft YaHei" pitchFamily="34" charset="-122"/>
                <a:cs typeface="Times New Roman" pitchFamily="18" charset="0"/>
              </a:rPr>
              <a:t>1. PROPOSED WORKING PRINCIPLE</a:t>
            </a:r>
            <a:endParaRPr lang="en-US" dirty="0">
              <a:solidFill>
                <a:srgbClr val="FFFFFF"/>
              </a:solidFill>
              <a:latin typeface="Times New Roman" pitchFamily="18" charset="0"/>
              <a:ea typeface="Microsoft YaHei" pitchFamily="34" charset="-122"/>
              <a:cs typeface="Times New Roman" pitchFamily="18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30263" y="1600198"/>
            <a:ext cx="10731500" cy="451008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 b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>
                <a:solidFill>
                  <a:srgbClr val="000000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»"/>
              <a:defRPr sz="1900">
                <a:solidFill>
                  <a:srgbClr val="000000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algn="just"/>
            <a:endParaRPr lang="en-US" sz="2800" b="0" kern="0">
              <a:solidFill>
                <a:srgbClr val="0070C0"/>
              </a:solidFill>
            </a:endParaRPr>
          </a:p>
        </p:txBody>
      </p:sp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3541594" y="0"/>
            <a:ext cx="8650406" cy="76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 eaLnBrk="0" hangingPunct="0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4000" dirty="0">
                <a:solidFill>
                  <a:schemeClr val="bg1"/>
                </a:solidFill>
              </a:rPr>
              <a:t>Title and Content Layout with List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ea typeface="Microsoft YaHei" pitchFamily="34" charset="-122"/>
              <a:cs typeface="Times New Roman" pitchFamily="18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48698" y="1781601"/>
            <a:ext cx="9894603" cy="414728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 b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>
                <a:solidFill>
                  <a:srgbClr val="000000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»"/>
              <a:defRPr sz="1900">
                <a:solidFill>
                  <a:srgbClr val="000000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r>
              <a:rPr lang="en-US" sz="2800" b="0" dirty="0">
                <a:solidFill>
                  <a:srgbClr val="0065B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Single-page application</a:t>
            </a:r>
          </a:p>
          <a:p>
            <a:r>
              <a:rPr lang="en-US" sz="2800" b="0" dirty="0">
                <a:solidFill>
                  <a:srgbClr val="0065B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</a:p>
          <a:p>
            <a:r>
              <a:rPr lang="en-US" sz="2800" b="0" dirty="0" err="1">
                <a:solidFill>
                  <a:srgbClr val="0065B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Redux</a:t>
            </a:r>
            <a:endParaRPr lang="en-US" sz="2800" b="0" dirty="0">
              <a:solidFill>
                <a:srgbClr val="0065B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0" dirty="0">
                <a:solidFill>
                  <a:srgbClr val="0065B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React </a:t>
            </a:r>
            <a:r>
              <a:rPr lang="en-US" sz="2800" b="0" dirty="0" err="1">
                <a:solidFill>
                  <a:srgbClr val="0065B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Redux</a:t>
            </a:r>
            <a:endParaRPr lang="en-US" sz="2800" b="0" kern="0" dirty="0">
              <a:solidFill>
                <a:srgbClr val="0065B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099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ChangeArrowheads="1"/>
          </p:cNvSpPr>
          <p:nvPr/>
        </p:nvSpPr>
        <p:spPr bwMode="auto">
          <a:xfrm>
            <a:off x="3541594" y="0"/>
            <a:ext cx="8650406" cy="76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 eaLnBrk="0" hangingPunct="0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Single-page application (SPA)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ea typeface="Microsoft YaHei" pitchFamily="34" charset="-122"/>
              <a:cs typeface="Times New Roman" pitchFamily="18" charset="0"/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830263" y="1627496"/>
            <a:ext cx="5582260" cy="451008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 b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>
                <a:solidFill>
                  <a:srgbClr val="000000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»"/>
              <a:defRPr sz="1900">
                <a:solidFill>
                  <a:srgbClr val="000000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r>
              <a:rPr lang="en-US" sz="2800" b="0" dirty="0">
                <a:solidFill>
                  <a:srgbClr val="0065B3"/>
                </a:solidFill>
              </a:rPr>
              <a:t>A single-page application is an app that works inside a browser and does not require page reloading during use.</a:t>
            </a:r>
          </a:p>
          <a:p>
            <a:r>
              <a:rPr lang="en-US" sz="2800" b="0" dirty="0">
                <a:solidFill>
                  <a:srgbClr val="0065B3"/>
                </a:solidFill>
              </a:rPr>
              <a:t>E.g. Gmail, Google Maps, Facebook or GitHub.</a:t>
            </a:r>
            <a:endParaRPr lang="en-US" sz="2800" b="0" kern="0" dirty="0">
              <a:solidFill>
                <a:srgbClr val="0065B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293217" y="1627496"/>
            <a:ext cx="5582260" cy="451008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 b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>
                <a:solidFill>
                  <a:srgbClr val="000000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»"/>
              <a:defRPr sz="1900">
                <a:solidFill>
                  <a:srgbClr val="000000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endParaRPr lang="en-US" sz="2800" b="0" kern="0" dirty="0">
              <a:solidFill>
                <a:srgbClr val="0065B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445617" y="1779896"/>
            <a:ext cx="5582260" cy="451008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 b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>
                <a:solidFill>
                  <a:srgbClr val="000000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»"/>
              <a:defRPr sz="1900">
                <a:solidFill>
                  <a:srgbClr val="000000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endParaRPr lang="en-US" sz="2800" b="0" kern="0" dirty="0">
              <a:solidFill>
                <a:srgbClr val="0065B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305908" y="1172308"/>
            <a:ext cx="5581222" cy="4511736"/>
          </a:xfrm>
          <a:prstGeom prst="rect">
            <a:avLst/>
          </a:prstGeom>
        </p:spPr>
        <p:txBody>
          <a:bodyPr>
            <a:norm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b="0" kern="0" dirty="0">
              <a:solidFill>
                <a:srgbClr val="0065B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Content Placeholder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4257" y="1603152"/>
            <a:ext cx="5873620" cy="448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301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ChangeArrowheads="1"/>
          </p:cNvSpPr>
          <p:nvPr/>
        </p:nvSpPr>
        <p:spPr bwMode="auto">
          <a:xfrm>
            <a:off x="3541594" y="0"/>
            <a:ext cx="8650406" cy="76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 eaLnBrk="0" hangingPunct="0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State-based approach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ea typeface="Microsoft YaHei" pitchFamily="34" charset="-122"/>
              <a:cs typeface="Times New Roman" pitchFamily="18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830263" y="1627496"/>
            <a:ext cx="10731500" cy="451008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 b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>
                <a:solidFill>
                  <a:srgbClr val="000000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»"/>
              <a:defRPr sz="1900">
                <a:solidFill>
                  <a:srgbClr val="000000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algn="just"/>
            <a:endParaRPr lang="en-GB" sz="3200" b="0" kern="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Content Placeholder 3"/>
          <p:cNvSpPr txBox="1">
            <a:spLocks/>
          </p:cNvSpPr>
          <p:nvPr/>
        </p:nvSpPr>
        <p:spPr>
          <a:xfrm>
            <a:off x="2344189" y="1218796"/>
            <a:ext cx="8544477" cy="510169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 b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>
                <a:solidFill>
                  <a:srgbClr val="000000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»"/>
              <a:defRPr sz="1900">
                <a:solidFill>
                  <a:srgbClr val="000000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sz="2800" b="0" dirty="0">
                <a:solidFill>
                  <a:srgbClr val="0065B3"/>
                </a:solidFill>
              </a:rPr>
              <a:t>We manage state and view separately</a:t>
            </a:r>
            <a:r>
              <a:rPr lang="en-US" sz="2800" b="0" kern="0" dirty="0" smtClean="0">
                <a:solidFill>
                  <a:srgbClr val="0065B3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800" b="0" kern="0" dirty="0">
              <a:solidFill>
                <a:srgbClr val="0065B3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685" y="1904028"/>
            <a:ext cx="7632441" cy="405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37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ChangeArrowheads="1"/>
          </p:cNvSpPr>
          <p:nvPr/>
        </p:nvSpPr>
        <p:spPr bwMode="auto">
          <a:xfrm>
            <a:off x="3541594" y="0"/>
            <a:ext cx="8650406" cy="76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 eaLnBrk="0" hangingPunct="0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40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ea typeface="Microsoft YaHei" pitchFamily="34" charset="-122"/>
              <a:cs typeface="Times New Roman" pitchFamily="18" charset="0"/>
            </a:endParaRPr>
          </a:p>
        </p:txBody>
      </p:sp>
      <p:sp>
        <p:nvSpPr>
          <p:cNvPr id="67" name="Content Placeholder 3"/>
          <p:cNvSpPr txBox="1">
            <a:spLocks/>
          </p:cNvSpPr>
          <p:nvPr/>
        </p:nvSpPr>
        <p:spPr>
          <a:xfrm>
            <a:off x="898957" y="1427846"/>
            <a:ext cx="10840649" cy="859386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 b="1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2pPr>
            <a:lvl3pPr marL="1143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•"/>
              <a:defRPr sz="1900">
                <a:solidFill>
                  <a:srgbClr val="000000"/>
                </a:solidFill>
                <a:latin typeface="+mn-lt"/>
                <a:ea typeface="+mn-ea"/>
              </a:defRPr>
            </a:lvl3pPr>
            <a:lvl4pPr marL="1600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–"/>
              <a:defRPr sz="1900">
                <a:solidFill>
                  <a:srgbClr val="000000"/>
                </a:solidFill>
                <a:latin typeface="+mn-lt"/>
                <a:ea typeface="+mn-ea"/>
              </a:defRPr>
            </a:lvl4pPr>
            <a:lvl5pPr marL="20574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8" charset="0"/>
              <a:buChar char="»"/>
              <a:defRPr sz="1900">
                <a:solidFill>
                  <a:srgbClr val="000000"/>
                </a:solidFill>
                <a:latin typeface="+mn-lt"/>
                <a:ea typeface="+mn-ea"/>
              </a:defRPr>
            </a:lvl5pPr>
            <a:lvl6pPr marL="25146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6pPr>
            <a:lvl7pPr marL="29718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7pPr>
            <a:lvl8pPr marL="34290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8pPr>
            <a:lvl9pPr marL="3886200" indent="-228600" algn="l" defTabSz="457200" rtl="0" eaLnBrk="0" fontAlgn="base" hangingPunct="0">
              <a:lnSpc>
                <a:spcPct val="14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defRPr sz="1900">
                <a:solidFill>
                  <a:srgbClr val="000000"/>
                </a:solidFill>
                <a:latin typeface="+mn-lt"/>
                <a:ea typeface="+mn-ea"/>
              </a:defRPr>
            </a:lvl9pPr>
          </a:lstStyle>
          <a:p>
            <a:r>
              <a:rPr lang="en-US" sz="2400" b="0" dirty="0">
                <a:solidFill>
                  <a:srgbClr val="0065B3"/>
                </a:solidFill>
                <a:latin typeface="Arial (Body)"/>
                <a:cs typeface="Times New Roman" panose="02020603050405020304" pitchFamily="18" charset="0"/>
              </a:rPr>
              <a:t>A JavaScript library for building user interface, built by an engineer at Facebook and released to the developer community under an open-source license in 2013.</a:t>
            </a:r>
            <a:endParaRPr lang="en-US" sz="2400" b="0" dirty="0">
              <a:solidFill>
                <a:srgbClr val="0065B3"/>
              </a:solidFill>
              <a:latin typeface="Arial (Body)"/>
              <a:cs typeface="Times New Roman" panose="02020603050405020304" pitchFamily="18" charset="0"/>
            </a:endParaRPr>
          </a:p>
        </p:txBody>
      </p:sp>
      <p:pic>
        <p:nvPicPr>
          <p:cNvPr id="68" name="Content Placeholder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613" y="3466263"/>
            <a:ext cx="4061603" cy="2870200"/>
          </a:xfrm>
          <a:prstGeom prst="rect">
            <a:avLst/>
          </a:prstGeom>
        </p:spPr>
      </p:pic>
      <p:sp>
        <p:nvSpPr>
          <p:cNvPr id="69" name="Content Placeholder 6"/>
          <p:cNvSpPr txBox="1">
            <a:spLocks/>
          </p:cNvSpPr>
          <p:nvPr/>
        </p:nvSpPr>
        <p:spPr>
          <a:xfrm>
            <a:off x="898957" y="3465777"/>
            <a:ext cx="5850978" cy="28707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0664" indent="-283464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0065B3"/>
                </a:solidFill>
              </a:rPr>
              <a:t>Virtual DOM</a:t>
            </a:r>
          </a:p>
          <a:p>
            <a:r>
              <a:rPr lang="en-US" dirty="0" smtClean="0">
                <a:solidFill>
                  <a:srgbClr val="0065B3"/>
                </a:solidFill>
              </a:rPr>
              <a:t>Component-Based</a:t>
            </a:r>
          </a:p>
          <a:p>
            <a:r>
              <a:rPr lang="en-US" dirty="0" smtClean="0">
                <a:solidFill>
                  <a:srgbClr val="0065B3"/>
                </a:solidFill>
              </a:rPr>
              <a:t>One-way data flow</a:t>
            </a:r>
          </a:p>
          <a:p>
            <a:r>
              <a:rPr lang="en-US" dirty="0" smtClean="0">
                <a:solidFill>
                  <a:srgbClr val="0065B3"/>
                </a:solidFill>
              </a:rPr>
              <a:t>Learn Once, Write Anywhere</a:t>
            </a:r>
            <a:endParaRPr lang="en-US" dirty="0">
              <a:solidFill>
                <a:srgbClr val="0065B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550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ChangeArrowheads="1"/>
          </p:cNvSpPr>
          <p:nvPr/>
        </p:nvSpPr>
        <p:spPr bwMode="auto">
          <a:xfrm>
            <a:off x="3073363" y="0"/>
            <a:ext cx="9118638" cy="76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 eaLnBrk="0" hangingPunct="0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4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Virtual DOM</a:t>
            </a:r>
            <a:endParaRPr lang="en-US" sz="4000" dirty="0">
              <a:solidFill>
                <a:schemeClr val="bg1"/>
              </a:solidFill>
              <a:latin typeface="Times New Roman" pitchFamily="18" charset="0"/>
              <a:ea typeface="Microsoft YaHei" pitchFamily="34" charset="-122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9592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5"/>
          <p:cNvSpPr txBox="1">
            <a:spLocks noChangeArrowheads="1"/>
          </p:cNvSpPr>
          <p:nvPr/>
        </p:nvSpPr>
        <p:spPr bwMode="auto">
          <a:xfrm>
            <a:off x="3311611" y="0"/>
            <a:ext cx="8880389" cy="765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0000" tIns="46800" rIns="90000" bIns="46800" anchor="ctr"/>
          <a:lstStyle/>
          <a:p>
            <a:pPr algn="ctr" eaLnBrk="0" hangingPunct="0"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2400" dirty="0">
                <a:solidFill>
                  <a:srgbClr val="FFFFFF"/>
                </a:solidFill>
                <a:latin typeface="Times New Roman" pitchFamily="18" charset="0"/>
                <a:ea typeface="Microsoft YaHei" pitchFamily="34" charset="-122"/>
                <a:cs typeface="Times New Roman" pitchFamily="18" charset="0"/>
              </a:rPr>
              <a:t>KIẾN TRÚC LIÊN THÔNG HỆ THỐNG QUẢN LÝ BÁN THUỐC KÊ ĐƠN VÀ CỔNG DỮ LIỆU Y TẾ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1B88C72-19EA-44E6-A042-A0256B233EE8}"/>
              </a:ext>
            </a:extLst>
          </p:cNvPr>
          <p:cNvSpPr/>
          <p:nvPr/>
        </p:nvSpPr>
        <p:spPr>
          <a:xfrm>
            <a:off x="9417742" y="2290130"/>
            <a:ext cx="2599119" cy="2862713"/>
          </a:xfrm>
          <a:prstGeom prst="rect">
            <a:avLst/>
          </a:prstGeom>
          <a:solidFill>
            <a:sysClr val="window" lastClr="FFFFFF"/>
          </a:solidFill>
          <a:ln w="31750" cap="flat" cmpd="sng" algn="ctr">
            <a:solidFill>
              <a:srgbClr val="64A8D9">
                <a:alpha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5227D029-0757-4280-87CC-1BB14621C30E}"/>
              </a:ext>
            </a:extLst>
          </p:cNvPr>
          <p:cNvSpPr/>
          <p:nvPr/>
        </p:nvSpPr>
        <p:spPr>
          <a:xfrm>
            <a:off x="3153923" y="2273954"/>
            <a:ext cx="6058760" cy="3191461"/>
          </a:xfrm>
          <a:prstGeom prst="rect">
            <a:avLst/>
          </a:prstGeom>
          <a:solidFill>
            <a:sysClr val="window" lastClr="FFFFFF"/>
          </a:solidFill>
          <a:ln w="31750" cap="flat" cmpd="sng" algn="ctr">
            <a:solidFill>
              <a:srgbClr val="ED7D31">
                <a:alpha val="50000"/>
              </a:srgbClr>
            </a:solidFill>
            <a:prstDash val="dash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9EEDBE5-E2AB-42F0-BD16-382A7CD45703}"/>
              </a:ext>
            </a:extLst>
          </p:cNvPr>
          <p:cNvSpPr/>
          <p:nvPr/>
        </p:nvSpPr>
        <p:spPr>
          <a:xfrm>
            <a:off x="227756" y="989549"/>
            <a:ext cx="2491110" cy="1118665"/>
          </a:xfrm>
          <a:prstGeom prst="rect">
            <a:avLst/>
          </a:prstGeom>
          <a:solidFill>
            <a:sysClr val="window" lastClr="FFFFFF"/>
          </a:solidFill>
          <a:ln w="31750" cap="flat" cmpd="sng" algn="ctr">
            <a:solidFill>
              <a:srgbClr val="64A8D9">
                <a:alpha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0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EED93982-119B-4088-804A-2182F5E57AD0}"/>
              </a:ext>
            </a:extLst>
          </p:cNvPr>
          <p:cNvSpPr/>
          <p:nvPr/>
        </p:nvSpPr>
        <p:spPr>
          <a:xfrm>
            <a:off x="3153923" y="5601419"/>
            <a:ext cx="6008759" cy="881692"/>
          </a:xfrm>
          <a:prstGeom prst="rect">
            <a:avLst/>
          </a:prstGeom>
          <a:solidFill>
            <a:sysClr val="window" lastClr="FFFFFF"/>
          </a:solidFill>
          <a:ln w="31750" cap="flat" cmpd="sng" algn="ctr">
            <a:solidFill>
              <a:srgbClr val="64A8D9">
                <a:alpha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D8D37C9B-EB44-415C-943D-5527691FFA79}"/>
              </a:ext>
            </a:extLst>
          </p:cNvPr>
          <p:cNvSpPr/>
          <p:nvPr/>
        </p:nvSpPr>
        <p:spPr>
          <a:xfrm>
            <a:off x="3306925" y="2570223"/>
            <a:ext cx="5715792" cy="2084638"/>
          </a:xfrm>
          <a:prstGeom prst="rect">
            <a:avLst/>
          </a:prstGeom>
          <a:solidFill>
            <a:sysClr val="window" lastClr="FFFFFF"/>
          </a:solidFill>
          <a:ln w="31750" cap="flat" cmpd="sng" algn="ctr">
            <a:solidFill>
              <a:srgbClr val="64A8D9">
                <a:alpha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8A847B72-B581-4C30-AE93-F0AB13E6EB83}"/>
              </a:ext>
            </a:extLst>
          </p:cNvPr>
          <p:cNvGrpSpPr/>
          <p:nvPr/>
        </p:nvGrpSpPr>
        <p:grpSpPr>
          <a:xfrm>
            <a:off x="3289840" y="4612189"/>
            <a:ext cx="5732877" cy="626912"/>
            <a:chOff x="1063898" y="4295564"/>
            <a:chExt cx="5534337" cy="626912"/>
          </a:xfrm>
        </p:grpSpPr>
        <p:sp>
          <p:nvSpPr>
            <p:cNvPr id="108" name="Can 5">
              <a:extLst>
                <a:ext uri="{FF2B5EF4-FFF2-40B4-BE49-F238E27FC236}">
                  <a16:creationId xmlns:a16="http://schemas.microsoft.com/office/drawing/2014/main" id="{4AB158BB-2912-4905-999F-5E6AA85CF828}"/>
                </a:ext>
              </a:extLst>
            </p:cNvPr>
            <p:cNvSpPr/>
            <p:nvPr/>
          </p:nvSpPr>
          <p:spPr>
            <a:xfrm rot="5400000">
              <a:off x="3657878" y="1982119"/>
              <a:ext cx="346377" cy="5534337"/>
            </a:xfrm>
            <a:prstGeom prst="can">
              <a:avLst>
                <a:gd name="adj" fmla="val 47054"/>
              </a:avLst>
            </a:prstGeom>
            <a:gradFill>
              <a:gsLst>
                <a:gs pos="0">
                  <a:srgbClr val="5B9BD5">
                    <a:lumMod val="89000"/>
                  </a:srgbClr>
                </a:gs>
                <a:gs pos="23000">
                  <a:srgbClr val="5B9BD5">
                    <a:lumMod val="89000"/>
                  </a:srgbClr>
                </a:gs>
                <a:gs pos="69000">
                  <a:srgbClr val="5B9BD5">
                    <a:lumMod val="75000"/>
                  </a:srgbClr>
                </a:gs>
                <a:gs pos="97000">
                  <a:srgbClr val="5B9BD5">
                    <a:lumMod val="70000"/>
                  </a:srgbClr>
                </a:gs>
              </a:gsLst>
              <a:path path="circle">
                <a:fillToRect l="50000" t="50000" r="50000" b="50000"/>
              </a:path>
            </a:gradFill>
            <a:ln w="12700" cap="flat" cmpd="sng" algn="ctr">
              <a:solidFill>
                <a:srgbClr val="5B9BD5">
                  <a:shade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9" name="TextBox 26">
              <a:extLst>
                <a:ext uri="{FF2B5EF4-FFF2-40B4-BE49-F238E27FC236}">
                  <a16:creationId xmlns:a16="http://schemas.microsoft.com/office/drawing/2014/main" id="{149948F0-40DC-4579-A1DE-CDC373ECEE30}"/>
                </a:ext>
              </a:extLst>
            </p:cNvPr>
            <p:cNvSpPr txBox="1"/>
            <p:nvPr/>
          </p:nvSpPr>
          <p:spPr>
            <a:xfrm>
              <a:off x="2894099" y="4295564"/>
              <a:ext cx="19396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9pPr>
            </a:lstStyle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charset="0"/>
                  <a:ea typeface="SimSun" pitchFamily="2" charset="-122"/>
                  <a:cs typeface="Arial" charset="0"/>
                </a:rPr>
                <a:t>TRỤC TÍCH HỢP NGSP</a:t>
              </a:r>
            </a:p>
          </p:txBody>
        </p:sp>
      </p:grpSp>
      <p:sp>
        <p:nvSpPr>
          <p:cNvPr id="110" name="TextBox 48">
            <a:extLst>
              <a:ext uri="{FF2B5EF4-FFF2-40B4-BE49-F238E27FC236}">
                <a16:creationId xmlns:a16="http://schemas.microsoft.com/office/drawing/2014/main" id="{E601E394-4A73-493D-B7AD-C836BCA9C25B}"/>
              </a:ext>
            </a:extLst>
          </p:cNvPr>
          <p:cNvSpPr txBox="1"/>
          <p:nvPr/>
        </p:nvSpPr>
        <p:spPr>
          <a:xfrm>
            <a:off x="4515988" y="2313703"/>
            <a:ext cx="33505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HỆ</a:t>
            </a:r>
            <a:r>
              <a:rPr kumimoji="0" lang="en-US" sz="1200" b="1" i="0" u="none" strike="noStrike" kern="1200" cap="none" spc="0" normalizeH="0" noProof="0" dirty="0" smtClean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 THỐNG QUẢN LÝ BÁN THUỐC KÊ ĐƠN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charset="0"/>
              <a:ea typeface="SimSun" pitchFamily="2" charset="-122"/>
              <a:cs typeface="Arial" charset="0"/>
            </a:endParaRPr>
          </a:p>
        </p:txBody>
      </p:sp>
      <p:sp>
        <p:nvSpPr>
          <p:cNvPr id="131" name="Rounded Rectangle 182">
            <a:extLst>
              <a:ext uri="{FF2B5EF4-FFF2-40B4-BE49-F238E27FC236}">
                <a16:creationId xmlns:a16="http://schemas.microsoft.com/office/drawing/2014/main" id="{54652A3C-78E0-4167-92D3-65EA7F559157}"/>
              </a:ext>
            </a:extLst>
          </p:cNvPr>
          <p:cNvSpPr/>
          <p:nvPr/>
        </p:nvSpPr>
        <p:spPr>
          <a:xfrm>
            <a:off x="6870446" y="3625748"/>
            <a:ext cx="2081904" cy="705336"/>
          </a:xfrm>
          <a:prstGeom prst="roundRect">
            <a:avLst/>
          </a:prstGeom>
          <a:solidFill>
            <a:sysClr val="window" lastClr="FFFFFF"/>
          </a:solidFill>
          <a:ln w="12700" cap="flat" cmpd="sng" algn="ctr">
            <a:solidFill>
              <a:srgbClr val="0070C0"/>
            </a:solidFill>
            <a:prstDash val="solid"/>
            <a:miter lim="800000"/>
          </a:ln>
          <a:effectLst/>
        </p:spPr>
        <p:txBody>
          <a:bodyPr rtlCol="0" anchor="ctr"/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32" name="Picture 131">
            <a:extLst>
              <a:ext uri="{FF2B5EF4-FFF2-40B4-BE49-F238E27FC236}">
                <a16:creationId xmlns:a16="http://schemas.microsoft.com/office/drawing/2014/main" id="{3C594901-297D-4A74-BE89-C6828DD5FA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7247407" y="3761751"/>
            <a:ext cx="552882" cy="207733"/>
          </a:xfrm>
          <a:prstGeom prst="rect">
            <a:avLst/>
          </a:prstGeom>
        </p:spPr>
      </p:pic>
      <p:sp>
        <p:nvSpPr>
          <p:cNvPr id="133" name="TextBox 74">
            <a:extLst>
              <a:ext uri="{FF2B5EF4-FFF2-40B4-BE49-F238E27FC236}">
                <a16:creationId xmlns:a16="http://schemas.microsoft.com/office/drawing/2014/main" id="{AD15667A-C9B9-415B-9FB1-31F70A3B7184}"/>
              </a:ext>
            </a:extLst>
          </p:cNvPr>
          <p:cNvSpPr txBox="1"/>
          <p:nvPr/>
        </p:nvSpPr>
        <p:spPr>
          <a:xfrm>
            <a:off x="6820687" y="4022449"/>
            <a:ext cx="1037084" cy="247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Khai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thác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 DL</a:t>
            </a:r>
          </a:p>
        </p:txBody>
      </p:sp>
      <p:pic>
        <p:nvPicPr>
          <p:cNvPr id="134" name="Picture 133">
            <a:extLst>
              <a:ext uri="{FF2B5EF4-FFF2-40B4-BE49-F238E27FC236}">
                <a16:creationId xmlns:a16="http://schemas.microsoft.com/office/drawing/2014/main" id="{407E8451-4FD2-4D9F-B38A-F244922D9171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7965172" y="3755064"/>
            <a:ext cx="442305" cy="241238"/>
          </a:xfrm>
          <a:prstGeom prst="rect">
            <a:avLst/>
          </a:prstGeom>
        </p:spPr>
      </p:pic>
      <p:sp>
        <p:nvSpPr>
          <p:cNvPr id="141" name="TextBox 76">
            <a:extLst>
              <a:ext uri="{FF2B5EF4-FFF2-40B4-BE49-F238E27FC236}">
                <a16:creationId xmlns:a16="http://schemas.microsoft.com/office/drawing/2014/main" id="{DBBBE8BD-AFE4-4A14-AC9C-E9265F11DD05}"/>
              </a:ext>
            </a:extLst>
          </p:cNvPr>
          <p:cNvSpPr txBox="1"/>
          <p:nvPr/>
        </p:nvSpPr>
        <p:spPr>
          <a:xfrm>
            <a:off x="7602088" y="3999192"/>
            <a:ext cx="1324091" cy="247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Báo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cáo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thống</a:t>
            </a: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 </a:t>
            </a:r>
            <a:r>
              <a:rPr kumimoji="0" lang="en-US" sz="800" b="0" i="0" u="none" strike="noStrike" kern="1200" cap="none" spc="0" normalizeH="0" baseline="0" noProof="0" dirty="0" err="1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kê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charset="0"/>
              <a:ea typeface="SimSun" pitchFamily="2" charset="-122"/>
              <a:cs typeface="Arial" charset="0"/>
            </a:endParaRPr>
          </a:p>
        </p:txBody>
      </p: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01BD81BD-E7AA-45D7-9AFB-92FC05F7EC1E}"/>
              </a:ext>
            </a:extLst>
          </p:cNvPr>
          <p:cNvCxnSpPr/>
          <p:nvPr/>
        </p:nvCxnSpPr>
        <p:spPr>
          <a:xfrm>
            <a:off x="4741873" y="3999192"/>
            <a:ext cx="2075856" cy="0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  <p:pic>
        <p:nvPicPr>
          <p:cNvPr id="144" name="Picture 287">
            <a:extLst>
              <a:ext uri="{FF2B5EF4-FFF2-40B4-BE49-F238E27FC236}">
                <a16:creationId xmlns:a16="http://schemas.microsoft.com/office/drawing/2014/main" id="{A6D0BF95-D394-4304-A99E-2517CA0237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7348" y="3581734"/>
            <a:ext cx="1384525" cy="9268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46" name="Group 145">
            <a:extLst>
              <a:ext uri="{FF2B5EF4-FFF2-40B4-BE49-F238E27FC236}">
                <a16:creationId xmlns:a16="http://schemas.microsoft.com/office/drawing/2014/main" id="{0816946D-B68F-49D3-9659-B0583D6276B1}"/>
              </a:ext>
            </a:extLst>
          </p:cNvPr>
          <p:cNvGrpSpPr/>
          <p:nvPr/>
        </p:nvGrpSpPr>
        <p:grpSpPr>
          <a:xfrm>
            <a:off x="6455382" y="5680189"/>
            <a:ext cx="1251889" cy="672207"/>
            <a:chOff x="4630816" y="5798784"/>
            <a:chExt cx="1251889" cy="537563"/>
          </a:xfrm>
        </p:grpSpPr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24CFA458-D8A6-42BB-9782-69C9FD169C92}"/>
                </a:ext>
              </a:extLst>
            </p:cNvPr>
            <p:cNvGrpSpPr/>
            <p:nvPr/>
          </p:nvGrpSpPr>
          <p:grpSpPr>
            <a:xfrm>
              <a:off x="4630816" y="5798784"/>
              <a:ext cx="1251889" cy="537563"/>
              <a:chOff x="5578819" y="2332135"/>
              <a:chExt cx="1017514" cy="585948"/>
            </a:xfrm>
          </p:grpSpPr>
          <p:sp>
            <p:nvSpPr>
              <p:cNvPr id="154" name="Rounded Rectangle 10">
                <a:extLst>
                  <a:ext uri="{FF2B5EF4-FFF2-40B4-BE49-F238E27FC236}">
                    <a16:creationId xmlns:a16="http://schemas.microsoft.com/office/drawing/2014/main" id="{308997AB-C175-44B8-9763-06526C4431E8}"/>
                  </a:ext>
                </a:extLst>
              </p:cNvPr>
              <p:cNvSpPr/>
              <p:nvPr/>
            </p:nvSpPr>
            <p:spPr>
              <a:xfrm>
                <a:off x="5578819" y="2332135"/>
                <a:ext cx="1017514" cy="585948"/>
              </a:xfrm>
              <a:prstGeom prst="round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0070C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GB"/>
                </a:defPPr>
                <a:lvl1pPr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55" name="TextBox 48">
                <a:extLst>
                  <a:ext uri="{FF2B5EF4-FFF2-40B4-BE49-F238E27FC236}">
                    <a16:creationId xmlns:a16="http://schemas.microsoft.com/office/drawing/2014/main" id="{1FA6AFF8-E304-48BE-B3FF-1BBC8F419105}"/>
                  </a:ext>
                </a:extLst>
              </p:cNvPr>
              <p:cNvSpPr txBox="1"/>
              <p:nvPr/>
            </p:nvSpPr>
            <p:spPr>
              <a:xfrm>
                <a:off x="5581555" y="2339605"/>
                <a:ext cx="936862" cy="2180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>
                <a:defPPr>
                  <a:defRPr lang="en-GB"/>
                </a:defPPr>
                <a:lvl1pPr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1pPr>
                <a:lvl2pPr marL="742950" indent="-28575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2pPr>
                <a:lvl3pPr marL="11430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3pPr>
                <a:lvl4pPr marL="16002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4pPr>
                <a:lvl5pPr marL="20574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9pPr>
              </a:lstStyle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700" dirty="0" err="1" smtClean="0">
                    <a:solidFill>
                      <a:srgbClr val="0070C0"/>
                    </a:solidFill>
                  </a:rPr>
                  <a:t>Hế</a:t>
                </a:r>
                <a:r>
                  <a:rPr lang="en-US" sz="700" dirty="0" smtClean="0">
                    <a:solidFill>
                      <a:srgbClr val="0070C0"/>
                    </a:solidFill>
                  </a:rPr>
                  <a:t> thống HSSK cá nhân</a:t>
                </a:r>
                <a:endParaRPr kumimoji="0" lang="en-US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charset="0"/>
                  <a:ea typeface="SimSun" pitchFamily="2" charset="-122"/>
                  <a:cs typeface="Arial" charset="0"/>
                </a:endParaRPr>
              </a:p>
            </p:txBody>
          </p:sp>
        </p:grpSp>
        <p:pic>
          <p:nvPicPr>
            <p:cNvPr id="151" name="Picture 287">
              <a:extLst>
                <a:ext uri="{FF2B5EF4-FFF2-40B4-BE49-F238E27FC236}">
                  <a16:creationId xmlns:a16="http://schemas.microsoft.com/office/drawing/2014/main" id="{998265C5-3171-471B-9F83-8AEA0B8FC5C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98324" y="6025317"/>
              <a:ext cx="372553" cy="2494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FEB9435A-D3E6-410E-BC7D-16720B42E669}"/>
              </a:ext>
            </a:extLst>
          </p:cNvPr>
          <p:cNvGrpSpPr/>
          <p:nvPr/>
        </p:nvGrpSpPr>
        <p:grpSpPr>
          <a:xfrm>
            <a:off x="4823662" y="5680192"/>
            <a:ext cx="1251889" cy="671041"/>
            <a:chOff x="6249062" y="5799951"/>
            <a:chExt cx="1251889" cy="536396"/>
          </a:xfrm>
        </p:grpSpPr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F038A7E9-E34E-4255-887B-6492CBA2375C}"/>
                </a:ext>
              </a:extLst>
            </p:cNvPr>
            <p:cNvGrpSpPr/>
            <p:nvPr/>
          </p:nvGrpSpPr>
          <p:grpSpPr>
            <a:xfrm>
              <a:off x="6249062" y="5799951"/>
              <a:ext cx="1251889" cy="536396"/>
              <a:chOff x="5578819" y="2333408"/>
              <a:chExt cx="1017514" cy="584676"/>
            </a:xfrm>
          </p:grpSpPr>
          <p:sp>
            <p:nvSpPr>
              <p:cNvPr id="176" name="Rounded Rectangle 10">
                <a:extLst>
                  <a:ext uri="{FF2B5EF4-FFF2-40B4-BE49-F238E27FC236}">
                    <a16:creationId xmlns:a16="http://schemas.microsoft.com/office/drawing/2014/main" id="{9A6DFF21-3044-42C0-BD80-714A35EAFA32}"/>
                  </a:ext>
                </a:extLst>
              </p:cNvPr>
              <p:cNvSpPr/>
              <p:nvPr/>
            </p:nvSpPr>
            <p:spPr>
              <a:xfrm>
                <a:off x="5578819" y="2333408"/>
                <a:ext cx="1017514" cy="584676"/>
              </a:xfrm>
              <a:prstGeom prst="roundRect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rgbClr val="0070C0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>
                <a:defPPr>
                  <a:defRPr lang="en-GB"/>
                </a:defPPr>
                <a:lvl1pPr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dk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sp>
            <p:nvSpPr>
              <p:cNvPr id="177" name="TextBox 48">
                <a:extLst>
                  <a:ext uri="{FF2B5EF4-FFF2-40B4-BE49-F238E27FC236}">
                    <a16:creationId xmlns:a16="http://schemas.microsoft.com/office/drawing/2014/main" id="{33F1BDBF-3FC3-4B2D-89AF-F35D503DDBAD}"/>
                  </a:ext>
                </a:extLst>
              </p:cNvPr>
              <p:cNvSpPr txBox="1"/>
              <p:nvPr/>
            </p:nvSpPr>
            <p:spPr>
              <a:xfrm>
                <a:off x="5720924" y="2341035"/>
                <a:ext cx="705127" cy="21806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>
                <a:defPPr>
                  <a:defRPr lang="en-GB"/>
                </a:defPPr>
                <a:lvl1pPr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1pPr>
                <a:lvl2pPr marL="742950" indent="-28575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2pPr>
                <a:lvl3pPr marL="11430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3pPr>
                <a:lvl4pPr marL="16002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4pPr>
                <a:lvl5pPr marL="2057400" indent="-228600" algn="l" defTabSz="457200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bg1"/>
                    </a:solidFill>
                    <a:latin typeface="Arial" charset="0"/>
                    <a:ea typeface="SimSun" pitchFamily="2" charset="-122"/>
                    <a:cs typeface="Arial" charset="0"/>
                  </a:defRPr>
                </a:lvl9pPr>
              </a:lstStyle>
              <a:p>
                <a:pPr marL="0" marR="0" lvl="0" indent="0" algn="ctr" defTabSz="4572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en-US" sz="700" dirty="0" smtClean="0">
                    <a:solidFill>
                      <a:srgbClr val="0070C0"/>
                    </a:solidFill>
                  </a:rPr>
                  <a:t>Cổng dữ liệu y tế</a:t>
                </a:r>
                <a:endParaRPr kumimoji="0" lang="en-US" sz="700" b="0" i="0" u="none" strike="noStrike" kern="1200" cap="none" spc="0" normalizeH="0" baseline="0" noProof="0" dirty="0">
                  <a:ln>
                    <a:noFill/>
                  </a:ln>
                  <a:solidFill>
                    <a:srgbClr val="0070C0"/>
                  </a:solidFill>
                  <a:effectLst/>
                  <a:uLnTx/>
                  <a:uFillTx/>
                  <a:latin typeface="Arial" charset="0"/>
                  <a:ea typeface="SimSun" pitchFamily="2" charset="-122"/>
                  <a:cs typeface="Arial" charset="0"/>
                </a:endParaRPr>
              </a:p>
            </p:txBody>
          </p:sp>
        </p:grpSp>
        <p:pic>
          <p:nvPicPr>
            <p:cNvPr id="168" name="Picture 287">
              <a:extLst>
                <a:ext uri="{FF2B5EF4-FFF2-40B4-BE49-F238E27FC236}">
                  <a16:creationId xmlns:a16="http://schemas.microsoft.com/office/drawing/2014/main" id="{680C4496-F647-41B5-B45B-15937E94710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88248" y="6038032"/>
              <a:ext cx="372553" cy="2494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80" name="TextBox 279"/>
          <p:cNvSpPr txBox="1"/>
          <p:nvPr/>
        </p:nvSpPr>
        <p:spPr>
          <a:xfrm>
            <a:off x="950299" y="5579027"/>
            <a:ext cx="10814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</a:t>
            </a:r>
            <a:endParaRPr lang="en-PH" sz="7200" b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1" name="Rectangle 280">
            <a:extLst>
              <a:ext uri="{FF2B5EF4-FFF2-40B4-BE49-F238E27FC236}">
                <a16:creationId xmlns:a16="http://schemas.microsoft.com/office/drawing/2014/main" id="{CC8C007C-1DA8-4BBE-835F-8141948C3AFB}"/>
              </a:ext>
            </a:extLst>
          </p:cNvPr>
          <p:cNvSpPr/>
          <p:nvPr/>
        </p:nvSpPr>
        <p:spPr>
          <a:xfrm>
            <a:off x="454458" y="5352515"/>
            <a:ext cx="2005330" cy="1114136"/>
          </a:xfrm>
          <a:prstGeom prst="rect">
            <a:avLst/>
          </a:prstGeom>
          <a:solidFill>
            <a:sysClr val="window" lastClr="FFFFFF"/>
          </a:solidFill>
          <a:ln w="31750" cap="flat" cmpd="sng" algn="ctr">
            <a:solidFill>
              <a:srgbClr val="64A8D9">
                <a:alpha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2" name="TextBox 48">
            <a:extLst>
              <a:ext uri="{FF2B5EF4-FFF2-40B4-BE49-F238E27FC236}">
                <a16:creationId xmlns:a16="http://schemas.microsoft.com/office/drawing/2014/main" id="{B6BB186F-6FDE-4E1C-80D1-20C1440DD260}"/>
              </a:ext>
            </a:extLst>
          </p:cNvPr>
          <p:cNvSpPr txBox="1"/>
          <p:nvPr/>
        </p:nvSpPr>
        <p:spPr>
          <a:xfrm>
            <a:off x="521003" y="5456565"/>
            <a:ext cx="187089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9pPr>
          </a:lstStyle>
          <a:p>
            <a:pPr lvl="0" algn="ctr" defTabSz="914400" eaLnBrk="0" hangingPunct="0">
              <a:defRPr/>
            </a:pPr>
            <a:r>
              <a:rPr lang="en-US" altLang="en-US" sz="800" b="1" dirty="0" smtClean="0">
                <a:solidFill>
                  <a:srgbClr val="FF0000"/>
                </a:solidFill>
                <a:latin typeface="Calibri" panose="020F0502020204030204" pitchFamily="34" charset="0"/>
              </a:rPr>
              <a:t>NHÀ THUỐC SỬ DỤNG PHẦN MÊM PMS</a:t>
            </a:r>
            <a:endParaRPr lang="en-US" altLang="en-US" sz="800" dirty="0">
              <a:solidFill>
                <a:srgbClr val="FF0000"/>
              </a:solidFill>
            </a:endParaRPr>
          </a:p>
        </p:txBody>
      </p:sp>
      <p:pic>
        <p:nvPicPr>
          <p:cNvPr id="286" name="Picture 287">
            <a:extLst>
              <a:ext uri="{FF2B5EF4-FFF2-40B4-BE49-F238E27FC236}">
                <a16:creationId xmlns:a16="http://schemas.microsoft.com/office/drawing/2014/main" id="{227F2348-37C3-4959-81FF-AA148730A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090" y="5826246"/>
            <a:ext cx="715181" cy="478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89" name="Group 288">
            <a:extLst>
              <a:ext uri="{FF2B5EF4-FFF2-40B4-BE49-F238E27FC236}">
                <a16:creationId xmlns:a16="http://schemas.microsoft.com/office/drawing/2014/main" id="{5EE75B04-571F-4B2D-87AD-62877AFC2319}"/>
              </a:ext>
            </a:extLst>
          </p:cNvPr>
          <p:cNvGrpSpPr/>
          <p:nvPr/>
        </p:nvGrpSpPr>
        <p:grpSpPr>
          <a:xfrm>
            <a:off x="1272865" y="1546206"/>
            <a:ext cx="479642" cy="225487"/>
            <a:chOff x="7259287" y="1708514"/>
            <a:chExt cx="503948" cy="301158"/>
          </a:xfrm>
        </p:grpSpPr>
        <p:sp>
          <p:nvSpPr>
            <p:cNvPr id="290" name="Freeform 156">
              <a:extLst>
                <a:ext uri="{FF2B5EF4-FFF2-40B4-BE49-F238E27FC236}">
                  <a16:creationId xmlns:a16="http://schemas.microsoft.com/office/drawing/2014/main" id="{F3227993-02F8-4698-A8A5-567E854A19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73964" y="1708514"/>
              <a:ext cx="189271" cy="301158"/>
            </a:xfrm>
            <a:custGeom>
              <a:avLst/>
              <a:gdLst>
                <a:gd name="T0" fmla="*/ 121 w 128"/>
                <a:gd name="T1" fmla="*/ 0 h 200"/>
                <a:gd name="T2" fmla="*/ 8 w 128"/>
                <a:gd name="T3" fmla="*/ 0 h 200"/>
                <a:gd name="T4" fmla="*/ 0 w 128"/>
                <a:gd name="T5" fmla="*/ 8 h 200"/>
                <a:gd name="T6" fmla="*/ 0 w 128"/>
                <a:gd name="T7" fmla="*/ 192 h 200"/>
                <a:gd name="T8" fmla="*/ 8 w 128"/>
                <a:gd name="T9" fmla="*/ 200 h 200"/>
                <a:gd name="T10" fmla="*/ 121 w 128"/>
                <a:gd name="T11" fmla="*/ 200 h 200"/>
                <a:gd name="T12" fmla="*/ 128 w 128"/>
                <a:gd name="T13" fmla="*/ 192 h 200"/>
                <a:gd name="T14" fmla="*/ 128 w 128"/>
                <a:gd name="T15" fmla="*/ 8 h 200"/>
                <a:gd name="T16" fmla="*/ 121 w 128"/>
                <a:gd name="T17" fmla="*/ 0 h 200"/>
                <a:gd name="T18" fmla="*/ 64 w 128"/>
                <a:gd name="T19" fmla="*/ 197 h 200"/>
                <a:gd name="T20" fmla="*/ 52 w 128"/>
                <a:gd name="T21" fmla="*/ 184 h 200"/>
                <a:gd name="T22" fmla="*/ 64 w 128"/>
                <a:gd name="T23" fmla="*/ 172 h 200"/>
                <a:gd name="T24" fmla="*/ 77 w 128"/>
                <a:gd name="T25" fmla="*/ 184 h 200"/>
                <a:gd name="T26" fmla="*/ 64 w 128"/>
                <a:gd name="T27" fmla="*/ 197 h 200"/>
                <a:gd name="T28" fmla="*/ 117 w 128"/>
                <a:gd name="T29" fmla="*/ 160 h 200"/>
                <a:gd name="T30" fmla="*/ 109 w 128"/>
                <a:gd name="T31" fmla="*/ 168 h 200"/>
                <a:gd name="T32" fmla="*/ 19 w 128"/>
                <a:gd name="T33" fmla="*/ 168 h 200"/>
                <a:gd name="T34" fmla="*/ 12 w 128"/>
                <a:gd name="T35" fmla="*/ 160 h 200"/>
                <a:gd name="T36" fmla="*/ 12 w 128"/>
                <a:gd name="T37" fmla="*/ 19 h 200"/>
                <a:gd name="T38" fmla="*/ 19 w 128"/>
                <a:gd name="T39" fmla="*/ 11 h 200"/>
                <a:gd name="T40" fmla="*/ 109 w 128"/>
                <a:gd name="T41" fmla="*/ 11 h 200"/>
                <a:gd name="T42" fmla="*/ 117 w 128"/>
                <a:gd name="T43" fmla="*/ 19 h 200"/>
                <a:gd name="T44" fmla="*/ 117 w 128"/>
                <a:gd name="T45" fmla="*/ 16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" h="200">
                  <a:moveTo>
                    <a:pt x="121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196"/>
                    <a:pt x="3" y="200"/>
                    <a:pt x="8" y="200"/>
                  </a:cubicBezTo>
                  <a:cubicBezTo>
                    <a:pt x="121" y="200"/>
                    <a:pt x="121" y="200"/>
                    <a:pt x="121" y="200"/>
                  </a:cubicBezTo>
                  <a:cubicBezTo>
                    <a:pt x="125" y="200"/>
                    <a:pt x="128" y="196"/>
                    <a:pt x="128" y="192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3"/>
                    <a:pt x="125" y="0"/>
                    <a:pt x="121" y="0"/>
                  </a:cubicBezTo>
                  <a:close/>
                  <a:moveTo>
                    <a:pt x="64" y="197"/>
                  </a:moveTo>
                  <a:cubicBezTo>
                    <a:pt x="57" y="197"/>
                    <a:pt x="52" y="191"/>
                    <a:pt x="52" y="184"/>
                  </a:cubicBezTo>
                  <a:cubicBezTo>
                    <a:pt x="52" y="177"/>
                    <a:pt x="57" y="172"/>
                    <a:pt x="64" y="172"/>
                  </a:cubicBezTo>
                  <a:cubicBezTo>
                    <a:pt x="71" y="172"/>
                    <a:pt x="77" y="177"/>
                    <a:pt x="77" y="184"/>
                  </a:cubicBezTo>
                  <a:cubicBezTo>
                    <a:pt x="77" y="191"/>
                    <a:pt x="71" y="197"/>
                    <a:pt x="64" y="197"/>
                  </a:cubicBezTo>
                  <a:close/>
                  <a:moveTo>
                    <a:pt x="117" y="160"/>
                  </a:moveTo>
                  <a:cubicBezTo>
                    <a:pt x="117" y="164"/>
                    <a:pt x="113" y="168"/>
                    <a:pt x="109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5" y="168"/>
                    <a:pt x="12" y="164"/>
                    <a:pt x="12" y="16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4"/>
                    <a:pt x="15" y="11"/>
                    <a:pt x="19" y="11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13" y="11"/>
                    <a:pt x="117" y="14"/>
                    <a:pt x="117" y="19"/>
                  </a:cubicBezTo>
                  <a:lnTo>
                    <a:pt x="117" y="160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9pPr>
            </a:lstStyle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endParaRPr>
            </a:p>
          </p:txBody>
        </p:sp>
        <p:pic>
          <p:nvPicPr>
            <p:cNvPr id="291" name="Picture 290">
              <a:extLst>
                <a:ext uri="{FF2B5EF4-FFF2-40B4-BE49-F238E27FC236}">
                  <a16:creationId xmlns:a16="http://schemas.microsoft.com/office/drawing/2014/main" id="{92B2C422-0A2A-46E8-86FD-E309AE3A0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9287" y="1725459"/>
              <a:ext cx="247743" cy="215282"/>
            </a:xfrm>
            <a:prstGeom prst="rect">
              <a:avLst/>
            </a:prstGeom>
          </p:spPr>
        </p:pic>
      </p:grpSp>
      <p:sp>
        <p:nvSpPr>
          <p:cNvPr id="292" name="Rectangle 291">
            <a:extLst>
              <a:ext uri="{FF2B5EF4-FFF2-40B4-BE49-F238E27FC236}">
                <a16:creationId xmlns:a16="http://schemas.microsoft.com/office/drawing/2014/main" id="{EC6DFB1C-43A1-4284-A5EB-0653D3E1AD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4355" y="1535475"/>
            <a:ext cx="617853" cy="185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87ABBA"/>
                </a:solidFill>
                <a:effectLst/>
                <a:uLnTx/>
                <a:uFillTx/>
                <a:latin typeface="Calibri" panose="020F0502020204030204" pitchFamily="34" charset="0"/>
                <a:ea typeface="SimSun" pitchFamily="2" charset="-122"/>
                <a:cs typeface="Arial" charset="0"/>
              </a:rPr>
              <a:t>Di </a:t>
            </a:r>
            <a:r>
              <a:rPr kumimoji="0" lang="en-US" altLang="en-US" sz="1050" b="1" i="0" u="none" strike="noStrike" kern="1200" cap="none" spc="0" normalizeH="0" baseline="0" noProof="0" dirty="0" err="1">
                <a:ln>
                  <a:noFill/>
                </a:ln>
                <a:solidFill>
                  <a:srgbClr val="87ABBA"/>
                </a:solidFill>
                <a:effectLst/>
                <a:uLnTx/>
                <a:uFillTx/>
                <a:latin typeface="Calibri" panose="020F0502020204030204" pitchFamily="34" charset="0"/>
                <a:ea typeface="SimSun" pitchFamily="2" charset="-122"/>
                <a:cs typeface="Arial" charset="0"/>
              </a:rPr>
              <a:t>động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charset="0"/>
              <a:ea typeface="SimSun" pitchFamily="2" charset="-122"/>
              <a:cs typeface="Arial" charset="0"/>
            </a:endParaRPr>
          </a:p>
        </p:txBody>
      </p: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202F00A5-045E-4CC3-A786-C86D8DDD3885}"/>
              </a:ext>
            </a:extLst>
          </p:cNvPr>
          <p:cNvGrpSpPr/>
          <p:nvPr/>
        </p:nvGrpSpPr>
        <p:grpSpPr>
          <a:xfrm>
            <a:off x="1288466" y="1234896"/>
            <a:ext cx="1497090" cy="232567"/>
            <a:chOff x="9415854" y="1128221"/>
            <a:chExt cx="1696467" cy="334791"/>
          </a:xfrm>
        </p:grpSpPr>
        <p:grpSp>
          <p:nvGrpSpPr>
            <p:cNvPr id="294" name="Group 293">
              <a:extLst>
                <a:ext uri="{FF2B5EF4-FFF2-40B4-BE49-F238E27FC236}">
                  <a16:creationId xmlns:a16="http://schemas.microsoft.com/office/drawing/2014/main" id="{1505BC0E-EE71-4F73-BBC6-6E38C7DDC365}"/>
                </a:ext>
              </a:extLst>
            </p:cNvPr>
            <p:cNvGrpSpPr/>
            <p:nvPr/>
          </p:nvGrpSpPr>
          <p:grpSpPr>
            <a:xfrm>
              <a:off x="9415854" y="1128221"/>
              <a:ext cx="452888" cy="334791"/>
              <a:chOff x="4176427" y="1673205"/>
              <a:chExt cx="500796" cy="354039"/>
            </a:xfrm>
          </p:grpSpPr>
          <p:pic>
            <p:nvPicPr>
              <p:cNvPr id="296" name="Picture 295">
                <a:extLst>
                  <a:ext uri="{FF2B5EF4-FFF2-40B4-BE49-F238E27FC236}">
                    <a16:creationId xmlns:a16="http://schemas.microsoft.com/office/drawing/2014/main" id="{659C6F73-31D7-42F5-9A9F-D8E4389AC1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76427" y="1673205"/>
                <a:ext cx="286230" cy="248726"/>
              </a:xfrm>
              <a:prstGeom prst="rect">
                <a:avLst/>
              </a:prstGeom>
            </p:spPr>
          </p:pic>
          <p:grpSp>
            <p:nvGrpSpPr>
              <p:cNvPr id="297" name="Group 296">
                <a:extLst>
                  <a:ext uri="{FF2B5EF4-FFF2-40B4-BE49-F238E27FC236}">
                    <a16:creationId xmlns:a16="http://schemas.microsoft.com/office/drawing/2014/main" id="{1DD65A8E-0B66-458F-A156-EADB3B45478D}"/>
                  </a:ext>
                </a:extLst>
              </p:cNvPr>
              <p:cNvGrpSpPr/>
              <p:nvPr/>
            </p:nvGrpSpPr>
            <p:grpSpPr>
              <a:xfrm>
                <a:off x="4411664" y="1786120"/>
                <a:ext cx="265559" cy="241124"/>
                <a:chOff x="6440488" y="2454282"/>
                <a:chExt cx="436563" cy="388938"/>
              </a:xfrm>
              <a:solidFill>
                <a:srgbClr val="0078D7"/>
              </a:solidFill>
            </p:grpSpPr>
            <p:sp>
              <p:nvSpPr>
                <p:cNvPr id="298" name="Freeform 163">
                  <a:extLst>
                    <a:ext uri="{FF2B5EF4-FFF2-40B4-BE49-F238E27FC236}">
                      <a16:creationId xmlns:a16="http://schemas.microsoft.com/office/drawing/2014/main" id="{6FD6E1ED-501A-4BDF-A4E8-2677E04964D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440488" y="2454282"/>
                  <a:ext cx="436563" cy="388938"/>
                </a:xfrm>
                <a:custGeom>
                  <a:avLst/>
                  <a:gdLst>
                    <a:gd name="T0" fmla="*/ 180 w 181"/>
                    <a:gd name="T1" fmla="*/ 139 h 160"/>
                    <a:gd name="T2" fmla="*/ 163 w 181"/>
                    <a:gd name="T3" fmla="*/ 105 h 160"/>
                    <a:gd name="T4" fmla="*/ 158 w 181"/>
                    <a:gd name="T5" fmla="*/ 97 h 160"/>
                    <a:gd name="T6" fmla="*/ 161 w 181"/>
                    <a:gd name="T7" fmla="*/ 90 h 160"/>
                    <a:gd name="T8" fmla="*/ 161 w 181"/>
                    <a:gd name="T9" fmla="*/ 10 h 160"/>
                    <a:gd name="T10" fmla="*/ 151 w 181"/>
                    <a:gd name="T11" fmla="*/ 0 h 160"/>
                    <a:gd name="T12" fmla="*/ 31 w 181"/>
                    <a:gd name="T13" fmla="*/ 0 h 160"/>
                    <a:gd name="T14" fmla="*/ 20 w 181"/>
                    <a:gd name="T15" fmla="*/ 10 h 160"/>
                    <a:gd name="T16" fmla="*/ 20 w 181"/>
                    <a:gd name="T17" fmla="*/ 90 h 160"/>
                    <a:gd name="T18" fmla="*/ 24 w 181"/>
                    <a:gd name="T19" fmla="*/ 97 h 160"/>
                    <a:gd name="T20" fmla="*/ 19 w 181"/>
                    <a:gd name="T21" fmla="*/ 105 h 160"/>
                    <a:gd name="T22" fmla="*/ 1 w 181"/>
                    <a:gd name="T23" fmla="*/ 139 h 160"/>
                    <a:gd name="T24" fmla="*/ 3 w 181"/>
                    <a:gd name="T25" fmla="*/ 156 h 160"/>
                    <a:gd name="T26" fmla="*/ 11 w 181"/>
                    <a:gd name="T27" fmla="*/ 160 h 160"/>
                    <a:gd name="T28" fmla="*/ 170 w 181"/>
                    <a:gd name="T29" fmla="*/ 160 h 160"/>
                    <a:gd name="T30" fmla="*/ 179 w 181"/>
                    <a:gd name="T31" fmla="*/ 156 h 160"/>
                    <a:gd name="T32" fmla="*/ 180 w 181"/>
                    <a:gd name="T33" fmla="*/ 139 h 160"/>
                    <a:gd name="T34" fmla="*/ 170 w 181"/>
                    <a:gd name="T35" fmla="*/ 147 h 160"/>
                    <a:gd name="T36" fmla="*/ 11 w 181"/>
                    <a:gd name="T37" fmla="*/ 147 h 160"/>
                    <a:gd name="T38" fmla="*/ 7 w 181"/>
                    <a:gd name="T39" fmla="*/ 140 h 160"/>
                    <a:gd name="T40" fmla="*/ 24 w 181"/>
                    <a:gd name="T41" fmla="*/ 107 h 160"/>
                    <a:gd name="T42" fmla="*/ 33 w 181"/>
                    <a:gd name="T43" fmla="*/ 100 h 160"/>
                    <a:gd name="T44" fmla="*/ 149 w 181"/>
                    <a:gd name="T45" fmla="*/ 100 h 160"/>
                    <a:gd name="T46" fmla="*/ 157 w 181"/>
                    <a:gd name="T47" fmla="*/ 107 h 160"/>
                    <a:gd name="T48" fmla="*/ 174 w 181"/>
                    <a:gd name="T49" fmla="*/ 140 h 160"/>
                    <a:gd name="T50" fmla="*/ 170 w 181"/>
                    <a:gd name="T51" fmla="*/ 147 h 160"/>
                    <a:gd name="T52" fmla="*/ 26 w 181"/>
                    <a:gd name="T53" fmla="*/ 10 h 160"/>
                    <a:gd name="T54" fmla="*/ 31 w 181"/>
                    <a:gd name="T55" fmla="*/ 6 h 160"/>
                    <a:gd name="T56" fmla="*/ 151 w 181"/>
                    <a:gd name="T57" fmla="*/ 6 h 160"/>
                    <a:gd name="T58" fmla="*/ 155 w 181"/>
                    <a:gd name="T59" fmla="*/ 10 h 160"/>
                    <a:gd name="T60" fmla="*/ 155 w 181"/>
                    <a:gd name="T61" fmla="*/ 90 h 160"/>
                    <a:gd name="T62" fmla="*/ 151 w 181"/>
                    <a:gd name="T63" fmla="*/ 94 h 160"/>
                    <a:gd name="T64" fmla="*/ 31 w 181"/>
                    <a:gd name="T65" fmla="*/ 94 h 160"/>
                    <a:gd name="T66" fmla="*/ 26 w 181"/>
                    <a:gd name="T67" fmla="*/ 90 h 160"/>
                    <a:gd name="T68" fmla="*/ 26 w 181"/>
                    <a:gd name="T69" fmla="*/ 10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81" h="160">
                      <a:moveTo>
                        <a:pt x="180" y="139"/>
                      </a:moveTo>
                      <a:cubicBezTo>
                        <a:pt x="163" y="105"/>
                        <a:pt x="163" y="105"/>
                        <a:pt x="163" y="105"/>
                      </a:cubicBezTo>
                      <a:cubicBezTo>
                        <a:pt x="162" y="102"/>
                        <a:pt x="160" y="99"/>
                        <a:pt x="158" y="97"/>
                      </a:cubicBezTo>
                      <a:cubicBezTo>
                        <a:pt x="160" y="96"/>
                        <a:pt x="161" y="93"/>
                        <a:pt x="161" y="90"/>
                      </a:cubicBezTo>
                      <a:cubicBezTo>
                        <a:pt x="161" y="10"/>
                        <a:pt x="161" y="10"/>
                        <a:pt x="161" y="10"/>
                      </a:cubicBezTo>
                      <a:cubicBezTo>
                        <a:pt x="161" y="4"/>
                        <a:pt x="157" y="0"/>
                        <a:pt x="15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25" y="0"/>
                        <a:pt x="20" y="4"/>
                        <a:pt x="20" y="10"/>
                      </a:cubicBezTo>
                      <a:cubicBezTo>
                        <a:pt x="20" y="90"/>
                        <a:pt x="20" y="90"/>
                        <a:pt x="20" y="90"/>
                      </a:cubicBezTo>
                      <a:cubicBezTo>
                        <a:pt x="20" y="93"/>
                        <a:pt x="22" y="96"/>
                        <a:pt x="24" y="97"/>
                      </a:cubicBezTo>
                      <a:cubicBezTo>
                        <a:pt x="22" y="99"/>
                        <a:pt x="20" y="102"/>
                        <a:pt x="19" y="105"/>
                      </a:cubicBezTo>
                      <a:cubicBezTo>
                        <a:pt x="1" y="139"/>
                        <a:pt x="1" y="139"/>
                        <a:pt x="1" y="139"/>
                      </a:cubicBezTo>
                      <a:cubicBezTo>
                        <a:pt x="0" y="142"/>
                        <a:pt x="1" y="153"/>
                        <a:pt x="3" y="156"/>
                      </a:cubicBezTo>
                      <a:cubicBezTo>
                        <a:pt x="5" y="158"/>
                        <a:pt x="8" y="160"/>
                        <a:pt x="11" y="160"/>
                      </a:cubicBezTo>
                      <a:cubicBezTo>
                        <a:pt x="170" y="160"/>
                        <a:pt x="170" y="160"/>
                        <a:pt x="170" y="160"/>
                      </a:cubicBezTo>
                      <a:cubicBezTo>
                        <a:pt x="174" y="160"/>
                        <a:pt x="177" y="158"/>
                        <a:pt x="179" y="156"/>
                      </a:cubicBezTo>
                      <a:cubicBezTo>
                        <a:pt x="181" y="153"/>
                        <a:pt x="181" y="142"/>
                        <a:pt x="180" y="139"/>
                      </a:cubicBezTo>
                      <a:close/>
                      <a:moveTo>
                        <a:pt x="170" y="147"/>
                      </a:moveTo>
                      <a:cubicBezTo>
                        <a:pt x="11" y="147"/>
                        <a:pt x="11" y="147"/>
                        <a:pt x="11" y="147"/>
                      </a:cubicBezTo>
                      <a:cubicBezTo>
                        <a:pt x="8" y="147"/>
                        <a:pt x="6" y="144"/>
                        <a:pt x="7" y="14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25" y="103"/>
                        <a:pt x="29" y="100"/>
                        <a:pt x="33" y="100"/>
                      </a:cubicBezTo>
                      <a:cubicBezTo>
                        <a:pt x="149" y="100"/>
                        <a:pt x="149" y="100"/>
                        <a:pt x="149" y="100"/>
                      </a:cubicBezTo>
                      <a:cubicBezTo>
                        <a:pt x="152" y="100"/>
                        <a:pt x="156" y="103"/>
                        <a:pt x="157" y="107"/>
                      </a:cubicBezTo>
                      <a:cubicBezTo>
                        <a:pt x="174" y="140"/>
                        <a:pt x="174" y="140"/>
                        <a:pt x="174" y="140"/>
                      </a:cubicBezTo>
                      <a:cubicBezTo>
                        <a:pt x="176" y="144"/>
                        <a:pt x="174" y="147"/>
                        <a:pt x="170" y="147"/>
                      </a:cubicBezTo>
                      <a:close/>
                      <a:moveTo>
                        <a:pt x="26" y="10"/>
                      </a:moveTo>
                      <a:cubicBezTo>
                        <a:pt x="26" y="8"/>
                        <a:pt x="28" y="6"/>
                        <a:pt x="31" y="6"/>
                      </a:cubicBezTo>
                      <a:cubicBezTo>
                        <a:pt x="151" y="6"/>
                        <a:pt x="151" y="6"/>
                        <a:pt x="151" y="6"/>
                      </a:cubicBezTo>
                      <a:cubicBezTo>
                        <a:pt x="153" y="6"/>
                        <a:pt x="155" y="8"/>
                        <a:pt x="155" y="10"/>
                      </a:cubicBezTo>
                      <a:cubicBezTo>
                        <a:pt x="155" y="90"/>
                        <a:pt x="155" y="90"/>
                        <a:pt x="155" y="90"/>
                      </a:cubicBezTo>
                      <a:cubicBezTo>
                        <a:pt x="155" y="92"/>
                        <a:pt x="153" y="94"/>
                        <a:pt x="151" y="94"/>
                      </a:cubicBezTo>
                      <a:cubicBezTo>
                        <a:pt x="31" y="94"/>
                        <a:pt x="31" y="94"/>
                        <a:pt x="31" y="94"/>
                      </a:cubicBezTo>
                      <a:cubicBezTo>
                        <a:pt x="28" y="94"/>
                        <a:pt x="26" y="92"/>
                        <a:pt x="26" y="90"/>
                      </a:cubicBezTo>
                      <a:lnTo>
                        <a:pt x="26" y="1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GB"/>
                  </a:defPPr>
                  <a:lvl1pPr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1pPr>
                  <a:lvl2pPr marL="742950" indent="-28575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2pPr>
                  <a:lvl3pPr marL="11430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3pPr>
                  <a:lvl4pPr marL="16002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4pPr>
                  <a:lvl5pPr marL="20574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9pPr>
                </a:lstStyle>
                <a:p>
                  <a:pPr marL="0" marR="0" lvl="0" indent="0" algn="l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Arial" charset="0"/>
                    <a:ea typeface="SimSun" pitchFamily="2" charset="-122"/>
                    <a:cs typeface="Arial" charset="0"/>
                  </a:endParaRPr>
                </a:p>
              </p:txBody>
            </p:sp>
            <p:sp>
              <p:nvSpPr>
                <p:cNvPr id="299" name="Freeform 164">
                  <a:extLst>
                    <a:ext uri="{FF2B5EF4-FFF2-40B4-BE49-F238E27FC236}">
                      <a16:creationId xmlns:a16="http://schemas.microsoft.com/office/drawing/2014/main" id="{3CCA7C58-16A2-436D-86A6-A1E6592E50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9238" y="2751138"/>
                  <a:ext cx="120650" cy="42862"/>
                </a:xfrm>
                <a:custGeom>
                  <a:avLst/>
                  <a:gdLst>
                    <a:gd name="T0" fmla="*/ 47 w 50"/>
                    <a:gd name="T1" fmla="*/ 2 h 18"/>
                    <a:gd name="T2" fmla="*/ 43 w 50"/>
                    <a:gd name="T3" fmla="*/ 0 h 18"/>
                    <a:gd name="T4" fmla="*/ 6 w 50"/>
                    <a:gd name="T5" fmla="*/ 0 h 18"/>
                    <a:gd name="T6" fmla="*/ 3 w 50"/>
                    <a:gd name="T7" fmla="*/ 2 h 18"/>
                    <a:gd name="T8" fmla="*/ 0 w 50"/>
                    <a:gd name="T9" fmla="*/ 15 h 18"/>
                    <a:gd name="T10" fmla="*/ 0 w 50"/>
                    <a:gd name="T11" fmla="*/ 17 h 18"/>
                    <a:gd name="T12" fmla="*/ 3 w 50"/>
                    <a:gd name="T13" fmla="*/ 18 h 18"/>
                    <a:gd name="T14" fmla="*/ 47 w 50"/>
                    <a:gd name="T15" fmla="*/ 18 h 18"/>
                    <a:gd name="T16" fmla="*/ 49 w 50"/>
                    <a:gd name="T17" fmla="*/ 17 h 18"/>
                    <a:gd name="T18" fmla="*/ 50 w 50"/>
                    <a:gd name="T19" fmla="*/ 15 h 18"/>
                    <a:gd name="T20" fmla="*/ 47 w 50"/>
                    <a:gd name="T21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0" h="18">
                      <a:moveTo>
                        <a:pt x="47" y="2"/>
                      </a:moveTo>
                      <a:cubicBezTo>
                        <a:pt x="47" y="1"/>
                        <a:pt x="45" y="0"/>
                        <a:pt x="4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5" y="0"/>
                        <a:pt x="3" y="1"/>
                        <a:pt x="3" y="2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6"/>
                        <a:pt x="0" y="17"/>
                        <a:pt x="0" y="17"/>
                      </a:cubicBezTo>
                      <a:cubicBezTo>
                        <a:pt x="1" y="18"/>
                        <a:pt x="2" y="18"/>
                        <a:pt x="3" y="18"/>
                      </a:cubicBezTo>
                      <a:cubicBezTo>
                        <a:pt x="47" y="18"/>
                        <a:pt x="47" y="18"/>
                        <a:pt x="47" y="18"/>
                      </a:cubicBezTo>
                      <a:cubicBezTo>
                        <a:pt x="48" y="18"/>
                        <a:pt x="49" y="18"/>
                        <a:pt x="49" y="17"/>
                      </a:cubicBezTo>
                      <a:cubicBezTo>
                        <a:pt x="50" y="17"/>
                        <a:pt x="50" y="16"/>
                        <a:pt x="50" y="15"/>
                      </a:cubicBezTo>
                      <a:lnTo>
                        <a:pt x="47" y="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GB"/>
                  </a:defPPr>
                  <a:lvl1pPr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1pPr>
                  <a:lvl2pPr marL="742950" indent="-28575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2pPr>
                  <a:lvl3pPr marL="11430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3pPr>
                  <a:lvl4pPr marL="16002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4pPr>
                  <a:lvl5pPr marL="20574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9pPr>
                </a:lstStyle>
                <a:p>
                  <a:pPr marL="0" marR="0" lvl="0" indent="0" algn="l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Arial" charset="0"/>
                    <a:ea typeface="SimSun" pitchFamily="2" charset="-122"/>
                    <a:cs typeface="Arial" charset="0"/>
                  </a:endParaRPr>
                </a:p>
              </p:txBody>
            </p:sp>
            <p:sp>
              <p:nvSpPr>
                <p:cNvPr id="300" name="Freeform 165">
                  <a:extLst>
                    <a:ext uri="{FF2B5EF4-FFF2-40B4-BE49-F238E27FC236}">
                      <a16:creationId xmlns:a16="http://schemas.microsoft.com/office/drawing/2014/main" id="{2B5DEB13-4C49-45C3-8C57-D59D79AB56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11923" y="2479677"/>
                  <a:ext cx="295274" cy="193676"/>
                </a:xfrm>
                <a:custGeom>
                  <a:avLst/>
                  <a:gdLst>
                    <a:gd name="T0" fmla="*/ 6 w 122"/>
                    <a:gd name="T1" fmla="*/ 80 h 80"/>
                    <a:gd name="T2" fmla="*/ 115 w 122"/>
                    <a:gd name="T3" fmla="*/ 80 h 80"/>
                    <a:gd name="T4" fmla="*/ 122 w 122"/>
                    <a:gd name="T5" fmla="*/ 73 h 80"/>
                    <a:gd name="T6" fmla="*/ 122 w 122"/>
                    <a:gd name="T7" fmla="*/ 6 h 80"/>
                    <a:gd name="T8" fmla="*/ 115 w 122"/>
                    <a:gd name="T9" fmla="*/ 0 h 80"/>
                    <a:gd name="T10" fmla="*/ 6 w 122"/>
                    <a:gd name="T11" fmla="*/ 0 h 80"/>
                    <a:gd name="T12" fmla="*/ 0 w 122"/>
                    <a:gd name="T13" fmla="*/ 6 h 80"/>
                    <a:gd name="T14" fmla="*/ 0 w 122"/>
                    <a:gd name="T15" fmla="*/ 73 h 80"/>
                    <a:gd name="T16" fmla="*/ 6 w 122"/>
                    <a:gd name="T1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2" h="80">
                      <a:moveTo>
                        <a:pt x="6" y="80"/>
                      </a:moveTo>
                      <a:cubicBezTo>
                        <a:pt x="115" y="80"/>
                        <a:pt x="115" y="80"/>
                        <a:pt x="115" y="80"/>
                      </a:cubicBezTo>
                      <a:cubicBezTo>
                        <a:pt x="119" y="80"/>
                        <a:pt x="122" y="77"/>
                        <a:pt x="122" y="73"/>
                      </a:cubicBezTo>
                      <a:cubicBezTo>
                        <a:pt x="122" y="6"/>
                        <a:pt x="122" y="6"/>
                        <a:pt x="122" y="6"/>
                      </a:cubicBezTo>
                      <a:cubicBezTo>
                        <a:pt x="122" y="3"/>
                        <a:pt x="119" y="0"/>
                        <a:pt x="115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6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0" y="77"/>
                        <a:pt x="3" y="80"/>
                        <a:pt x="6" y="8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GB"/>
                  </a:defPPr>
                  <a:lvl1pPr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1pPr>
                  <a:lvl2pPr marL="742950" indent="-28575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2pPr>
                  <a:lvl3pPr marL="11430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3pPr>
                  <a:lvl4pPr marL="16002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4pPr>
                  <a:lvl5pPr marL="20574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9pPr>
                </a:lstStyle>
                <a:p>
                  <a:pPr marL="0" marR="0" lvl="0" indent="0" algn="l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Arial" charset="0"/>
                    <a:ea typeface="SimSun" pitchFamily="2" charset="-122"/>
                    <a:cs typeface="Arial" charset="0"/>
                  </a:endParaRPr>
                </a:p>
              </p:txBody>
            </p:sp>
          </p:grpSp>
        </p:grpSp>
        <p:sp>
          <p:nvSpPr>
            <p:cNvPr id="295" name="Rectangle 294">
              <a:extLst>
                <a:ext uri="{FF2B5EF4-FFF2-40B4-BE49-F238E27FC236}">
                  <a16:creationId xmlns:a16="http://schemas.microsoft.com/office/drawing/2014/main" id="{91A1BF42-84B0-49F4-B521-ED2001363F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3234" y="1181723"/>
              <a:ext cx="1109087" cy="232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87ABBA"/>
                  </a:solidFill>
                  <a:effectLst/>
                  <a:uLnTx/>
                  <a:uFillTx/>
                  <a:latin typeface="Calibri" panose="020F0502020204030204" pitchFamily="34" charset="0"/>
                  <a:ea typeface="SimSun" pitchFamily="2" charset="-122"/>
                  <a:cs typeface="Arial" charset="0"/>
                </a:rPr>
                <a:t>Ứng</a:t>
              </a:r>
              <a:r>
                <a:rPr kumimoji="0" lang="en-US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87ABBA"/>
                  </a:solidFill>
                  <a:effectLst/>
                  <a:uLnTx/>
                  <a:uFillTx/>
                  <a:latin typeface="Calibri" panose="020F0502020204030204" pitchFamily="34" charset="0"/>
                  <a:ea typeface="SimSun" pitchFamily="2" charset="-122"/>
                  <a:cs typeface="Arial" charset="0"/>
                </a:rPr>
                <a:t> </a:t>
              </a:r>
              <a:r>
                <a:rPr kumimoji="0" lang="en-US" altLang="en-US" sz="105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87ABBA"/>
                  </a:solidFill>
                  <a:effectLst/>
                  <a:uLnTx/>
                  <a:uFillTx/>
                  <a:latin typeface="Calibri" panose="020F0502020204030204" pitchFamily="34" charset="0"/>
                  <a:ea typeface="SimSun" pitchFamily="2" charset="-122"/>
                  <a:cs typeface="Arial" charset="0"/>
                </a:rPr>
                <a:t>dụng</a:t>
              </a:r>
              <a:r>
                <a:rPr kumimoji="0" lang="en-US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87ABBA"/>
                  </a:solidFill>
                  <a:effectLst/>
                  <a:uLnTx/>
                  <a:uFillTx/>
                  <a:latin typeface="Calibri" panose="020F0502020204030204" pitchFamily="34" charset="0"/>
                  <a:ea typeface="SimSun" pitchFamily="2" charset="-122"/>
                  <a:cs typeface="Arial" charset="0"/>
                </a:rPr>
                <a:t> web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endParaRPr>
            </a:p>
          </p:txBody>
        </p:sp>
      </p:grp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28D24669-F279-42CF-BE79-AAE061FB607D}"/>
              </a:ext>
            </a:extLst>
          </p:cNvPr>
          <p:cNvGrpSpPr/>
          <p:nvPr/>
        </p:nvGrpSpPr>
        <p:grpSpPr>
          <a:xfrm>
            <a:off x="292176" y="1225926"/>
            <a:ext cx="957005" cy="498297"/>
            <a:chOff x="4638762" y="1943107"/>
            <a:chExt cx="1017514" cy="944382"/>
          </a:xfrm>
        </p:grpSpPr>
        <p:sp>
          <p:nvSpPr>
            <p:cNvPr id="302" name="Rounded Rectangle 168">
              <a:extLst>
                <a:ext uri="{FF2B5EF4-FFF2-40B4-BE49-F238E27FC236}">
                  <a16:creationId xmlns:a16="http://schemas.microsoft.com/office/drawing/2014/main" id="{D6C17794-6B43-4A48-8439-DE4EDEB15B23}"/>
                </a:ext>
              </a:extLst>
            </p:cNvPr>
            <p:cNvSpPr/>
            <p:nvPr/>
          </p:nvSpPr>
          <p:spPr>
            <a:xfrm>
              <a:off x="4638762" y="1943107"/>
              <a:ext cx="1017514" cy="944382"/>
            </a:xfrm>
            <a:prstGeom prst="round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3" name="TextBox 48">
              <a:extLst>
                <a:ext uri="{FF2B5EF4-FFF2-40B4-BE49-F238E27FC236}">
                  <a16:creationId xmlns:a16="http://schemas.microsoft.com/office/drawing/2014/main" id="{AE43220F-CBAA-4BDF-8C93-31C8B8223BD9}"/>
                </a:ext>
              </a:extLst>
            </p:cNvPr>
            <p:cNvSpPr txBox="1"/>
            <p:nvPr/>
          </p:nvSpPr>
          <p:spPr>
            <a:xfrm>
              <a:off x="4764437" y="2489652"/>
              <a:ext cx="753667" cy="3791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9pPr>
            </a:lstStyle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00" noProof="0" dirty="0" smtClean="0">
                  <a:solidFill>
                    <a:srgbClr val="0070C0"/>
                  </a:solidFill>
                </a:rPr>
                <a:t>BỆNH NHÂN</a:t>
              </a:r>
              <a:endPara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endParaRPr>
            </a:p>
          </p:txBody>
        </p:sp>
      </p:grpSp>
      <p:pic>
        <p:nvPicPr>
          <p:cNvPr id="304" name="Picture 303">
            <a:extLst>
              <a:ext uri="{FF2B5EF4-FFF2-40B4-BE49-F238E27FC236}">
                <a16:creationId xmlns:a16="http://schemas.microsoft.com/office/drawing/2014/main" id="{E35B451C-2E5A-4A9E-9EF7-98F2FBC272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180" y="1262074"/>
            <a:ext cx="319796" cy="225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08" name="Straight Arrow Connector 307">
            <a:extLst>
              <a:ext uri="{FF2B5EF4-FFF2-40B4-BE49-F238E27FC236}">
                <a16:creationId xmlns:a16="http://schemas.microsoft.com/office/drawing/2014/main" id="{131B30DA-065A-47AC-AEE8-0755CE7462A9}"/>
              </a:ext>
            </a:extLst>
          </p:cNvPr>
          <p:cNvCxnSpPr>
            <a:cxnSpLocks/>
            <a:stCxn id="319" idx="3"/>
            <a:endCxn id="108" idx="3"/>
          </p:cNvCxnSpPr>
          <p:nvPr/>
        </p:nvCxnSpPr>
        <p:spPr>
          <a:xfrm>
            <a:off x="2459153" y="4564934"/>
            <a:ext cx="830687" cy="500979"/>
          </a:xfrm>
          <a:prstGeom prst="straightConnector1">
            <a:avLst/>
          </a:prstGeom>
          <a:noFill/>
          <a:ln w="508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309" name="Straight Arrow Connector 308">
            <a:extLst>
              <a:ext uri="{FF2B5EF4-FFF2-40B4-BE49-F238E27FC236}">
                <a16:creationId xmlns:a16="http://schemas.microsoft.com/office/drawing/2014/main" id="{766054D2-07EF-4FA9-9C82-17AFCD5C6916}"/>
              </a:ext>
            </a:extLst>
          </p:cNvPr>
          <p:cNvCxnSpPr>
            <a:cxnSpLocks/>
            <a:stCxn id="281" idx="3"/>
            <a:endCxn id="108" idx="3"/>
          </p:cNvCxnSpPr>
          <p:nvPr/>
        </p:nvCxnSpPr>
        <p:spPr>
          <a:xfrm flipV="1">
            <a:off x="2459788" y="5065913"/>
            <a:ext cx="830052" cy="843670"/>
          </a:xfrm>
          <a:prstGeom prst="straightConnector1">
            <a:avLst/>
          </a:prstGeom>
          <a:noFill/>
          <a:ln w="508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313" name="Rectangle 312">
            <a:extLst>
              <a:ext uri="{FF2B5EF4-FFF2-40B4-BE49-F238E27FC236}">
                <a16:creationId xmlns:a16="http://schemas.microsoft.com/office/drawing/2014/main" id="{B6FCAC67-07CE-470A-8CF5-E72FB9B1D9F4}"/>
              </a:ext>
            </a:extLst>
          </p:cNvPr>
          <p:cNvSpPr/>
          <p:nvPr/>
        </p:nvSpPr>
        <p:spPr>
          <a:xfrm>
            <a:off x="3467779" y="2710813"/>
            <a:ext cx="1353175" cy="3548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Kê đơn thuốc</a:t>
            </a:r>
            <a:endParaRPr lang="en-US" sz="1200" dirty="0"/>
          </a:p>
        </p:txBody>
      </p:sp>
      <p:sp>
        <p:nvSpPr>
          <p:cNvPr id="314" name="Rectangle 313">
            <a:extLst>
              <a:ext uri="{FF2B5EF4-FFF2-40B4-BE49-F238E27FC236}">
                <a16:creationId xmlns:a16="http://schemas.microsoft.com/office/drawing/2014/main" id="{FE8E6AD7-862C-420C-8388-67E30F650F46}"/>
              </a:ext>
            </a:extLst>
          </p:cNvPr>
          <p:cNvSpPr/>
          <p:nvPr/>
        </p:nvSpPr>
        <p:spPr>
          <a:xfrm>
            <a:off x="5210788" y="3124485"/>
            <a:ext cx="1432016" cy="3548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Quản lý </a:t>
            </a:r>
            <a:r>
              <a:rPr lang="en-US" sz="1200" dirty="0" smtClean="0"/>
              <a:t>bán thuốc</a:t>
            </a:r>
            <a:endParaRPr lang="en-US" sz="1200" dirty="0"/>
          </a:p>
        </p:txBody>
      </p:sp>
      <p:sp>
        <p:nvSpPr>
          <p:cNvPr id="315" name="Rectangle 314">
            <a:extLst>
              <a:ext uri="{FF2B5EF4-FFF2-40B4-BE49-F238E27FC236}">
                <a16:creationId xmlns:a16="http://schemas.microsoft.com/office/drawing/2014/main" id="{2BFA1905-AA41-49C0-9BA3-2FFAB616C9F6}"/>
              </a:ext>
            </a:extLst>
          </p:cNvPr>
          <p:cNvSpPr/>
          <p:nvPr/>
        </p:nvSpPr>
        <p:spPr>
          <a:xfrm>
            <a:off x="4879875" y="2710813"/>
            <a:ext cx="1180130" cy="3548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Tra </a:t>
            </a:r>
            <a:r>
              <a:rPr lang="en-US" sz="1200" dirty="0" smtClean="0"/>
              <a:t>cứu</a:t>
            </a:r>
            <a:br>
              <a:rPr lang="en-US" sz="1200" dirty="0" smtClean="0"/>
            </a:br>
            <a:r>
              <a:rPr lang="en-US" sz="1200" dirty="0" smtClean="0"/>
              <a:t>Đơn thuốc</a:t>
            </a:r>
            <a:endParaRPr lang="en-US" sz="1200" dirty="0"/>
          </a:p>
        </p:txBody>
      </p:sp>
      <p:sp>
        <p:nvSpPr>
          <p:cNvPr id="316" name="Rectangle 315">
            <a:extLst>
              <a:ext uri="{FF2B5EF4-FFF2-40B4-BE49-F238E27FC236}">
                <a16:creationId xmlns:a16="http://schemas.microsoft.com/office/drawing/2014/main" id="{973E61D9-9BDE-47A2-8797-BAD56D7F143C}"/>
              </a:ext>
            </a:extLst>
          </p:cNvPr>
          <p:cNvSpPr/>
          <p:nvPr/>
        </p:nvSpPr>
        <p:spPr>
          <a:xfrm>
            <a:off x="3461818" y="3124579"/>
            <a:ext cx="1704902" cy="3548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Quản lý phòng khám</a:t>
            </a:r>
            <a:endParaRPr lang="en-US" sz="1200" dirty="0"/>
          </a:p>
        </p:txBody>
      </p:sp>
      <p:sp>
        <p:nvSpPr>
          <p:cNvPr id="317" name="Rectangle 316">
            <a:extLst>
              <a:ext uri="{FF2B5EF4-FFF2-40B4-BE49-F238E27FC236}">
                <a16:creationId xmlns:a16="http://schemas.microsoft.com/office/drawing/2014/main" id="{2A2E6F86-30FD-485F-BE7D-33143278D677}"/>
              </a:ext>
            </a:extLst>
          </p:cNvPr>
          <p:cNvSpPr/>
          <p:nvPr/>
        </p:nvSpPr>
        <p:spPr>
          <a:xfrm>
            <a:off x="6118926" y="2710813"/>
            <a:ext cx="1460818" cy="3548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Lịch sử</a:t>
            </a:r>
            <a:br>
              <a:rPr lang="en-US" sz="1200" dirty="0" smtClean="0"/>
            </a:br>
            <a:r>
              <a:rPr lang="en-US" sz="1200" dirty="0" err="1" smtClean="0"/>
              <a:t>sử</a:t>
            </a:r>
            <a:r>
              <a:rPr lang="en-US" sz="1200" dirty="0" smtClean="0"/>
              <a:t> dụng thuốc</a:t>
            </a:r>
            <a:endParaRPr lang="en-US" sz="1200" dirty="0"/>
          </a:p>
        </p:txBody>
      </p:sp>
      <p:grpSp>
        <p:nvGrpSpPr>
          <p:cNvPr id="318" name="Group 317">
            <a:extLst>
              <a:ext uri="{FF2B5EF4-FFF2-40B4-BE49-F238E27FC236}">
                <a16:creationId xmlns:a16="http://schemas.microsoft.com/office/drawing/2014/main" id="{112D966B-D35F-493D-9527-0465BF850A80}"/>
              </a:ext>
            </a:extLst>
          </p:cNvPr>
          <p:cNvGrpSpPr/>
          <p:nvPr/>
        </p:nvGrpSpPr>
        <p:grpSpPr>
          <a:xfrm>
            <a:off x="453823" y="4007866"/>
            <a:ext cx="2005330" cy="1114136"/>
            <a:chOff x="377644" y="2524231"/>
            <a:chExt cx="2005330" cy="1114136"/>
          </a:xfrm>
        </p:grpSpPr>
        <p:sp>
          <p:nvSpPr>
            <p:cNvPr id="319" name="Rectangle 318">
              <a:extLst>
                <a:ext uri="{FF2B5EF4-FFF2-40B4-BE49-F238E27FC236}">
                  <a16:creationId xmlns:a16="http://schemas.microsoft.com/office/drawing/2014/main" id="{BB3B506D-D032-476D-85D1-8F21517D12EA}"/>
                </a:ext>
              </a:extLst>
            </p:cNvPr>
            <p:cNvSpPr/>
            <p:nvPr/>
          </p:nvSpPr>
          <p:spPr>
            <a:xfrm>
              <a:off x="377644" y="2524231"/>
              <a:ext cx="2005330" cy="1114136"/>
            </a:xfrm>
            <a:prstGeom prst="rect">
              <a:avLst/>
            </a:prstGeom>
            <a:solidFill>
              <a:sysClr val="window" lastClr="FFFFFF"/>
            </a:solidFill>
            <a:ln w="31750" cap="flat" cmpd="sng" algn="ctr">
              <a:solidFill>
                <a:srgbClr val="64A8D9">
                  <a:alpha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0" name="TextBox 48">
              <a:extLst>
                <a:ext uri="{FF2B5EF4-FFF2-40B4-BE49-F238E27FC236}">
                  <a16:creationId xmlns:a16="http://schemas.microsoft.com/office/drawing/2014/main" id="{58966186-9AE4-46A1-A366-D2021F958278}"/>
                </a:ext>
              </a:extLst>
            </p:cNvPr>
            <p:cNvSpPr txBox="1"/>
            <p:nvPr/>
          </p:nvSpPr>
          <p:spPr>
            <a:xfrm>
              <a:off x="534665" y="2628281"/>
              <a:ext cx="178041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9pPr>
            </a:lstStyle>
            <a:p>
              <a:pPr lvl="0" algn="ctr" defTabSz="914400" eaLnBrk="0" hangingPunct="0">
                <a:defRPr/>
              </a:pPr>
              <a:r>
                <a:rPr lang="en-US" altLang="en-US" sz="800" b="1" dirty="0" smtClean="0">
                  <a:solidFill>
                    <a:srgbClr val="FF0000"/>
                  </a:solidFill>
                  <a:latin typeface="Calibri" panose="020F0502020204030204" pitchFamily="34" charset="0"/>
                </a:rPr>
                <a:t>CSYT SỬ DỤNG PHẦN MỀM HIS</a:t>
              </a:r>
              <a:endParaRPr lang="en-US" altLang="en-US" sz="800" dirty="0">
                <a:solidFill>
                  <a:srgbClr val="FF0000"/>
                </a:solidFill>
              </a:endParaRPr>
            </a:p>
          </p:txBody>
        </p:sp>
        <p:pic>
          <p:nvPicPr>
            <p:cNvPr id="321" name="Picture 287">
              <a:extLst>
                <a:ext uri="{FF2B5EF4-FFF2-40B4-BE49-F238E27FC236}">
                  <a16:creationId xmlns:a16="http://schemas.microsoft.com/office/drawing/2014/main" id="{62A70C4B-5221-45EA-8C45-43BFD8990C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9276" y="2997962"/>
              <a:ext cx="715181" cy="478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23" name="Group 322">
            <a:extLst>
              <a:ext uri="{FF2B5EF4-FFF2-40B4-BE49-F238E27FC236}">
                <a16:creationId xmlns:a16="http://schemas.microsoft.com/office/drawing/2014/main" id="{EEF836C3-4115-4524-AE7D-FA1474FC09C9}"/>
              </a:ext>
            </a:extLst>
          </p:cNvPr>
          <p:cNvGrpSpPr/>
          <p:nvPr/>
        </p:nvGrpSpPr>
        <p:grpSpPr>
          <a:xfrm>
            <a:off x="9705738" y="2533308"/>
            <a:ext cx="2005330" cy="815129"/>
            <a:chOff x="9553338" y="4043056"/>
            <a:chExt cx="2005330" cy="815129"/>
          </a:xfrm>
        </p:grpSpPr>
        <p:sp>
          <p:nvSpPr>
            <p:cNvPr id="324" name="Rectangle 323">
              <a:extLst>
                <a:ext uri="{FF2B5EF4-FFF2-40B4-BE49-F238E27FC236}">
                  <a16:creationId xmlns:a16="http://schemas.microsoft.com/office/drawing/2014/main" id="{A35B7598-DADE-498E-A2CE-3C67AC3D92E3}"/>
                </a:ext>
              </a:extLst>
            </p:cNvPr>
            <p:cNvSpPr/>
            <p:nvPr/>
          </p:nvSpPr>
          <p:spPr>
            <a:xfrm>
              <a:off x="9553338" y="4043056"/>
              <a:ext cx="2005330" cy="815129"/>
            </a:xfrm>
            <a:prstGeom prst="rect">
              <a:avLst/>
            </a:prstGeom>
            <a:solidFill>
              <a:sysClr val="window" lastClr="FFFFFF"/>
            </a:solidFill>
            <a:ln w="31750" cap="flat" cmpd="sng" algn="ctr">
              <a:solidFill>
                <a:srgbClr val="64A8D9">
                  <a:alpha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5" name="TextBox 48">
              <a:extLst>
                <a:ext uri="{FF2B5EF4-FFF2-40B4-BE49-F238E27FC236}">
                  <a16:creationId xmlns:a16="http://schemas.microsoft.com/office/drawing/2014/main" id="{5A68D174-50D2-4CE5-8EF8-D11F9AD69F3E}"/>
                </a:ext>
              </a:extLst>
            </p:cNvPr>
            <p:cNvSpPr txBox="1"/>
            <p:nvPr/>
          </p:nvSpPr>
          <p:spPr>
            <a:xfrm>
              <a:off x="9710359" y="4081853"/>
              <a:ext cx="178041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9pPr>
            </a:lstStyle>
            <a:p>
              <a:pPr lvl="0" algn="ctr" defTabSz="914400" eaLnBrk="0" hangingPunct="0">
                <a:defRPr/>
              </a:pPr>
              <a:r>
                <a:rPr lang="en-US" altLang="en-US" sz="800" b="1" dirty="0">
                  <a:solidFill>
                    <a:srgbClr val="FF0000"/>
                  </a:solidFill>
                  <a:latin typeface="Calibri" panose="020F0502020204030204" pitchFamily="34" charset="0"/>
                </a:rPr>
                <a:t>CƠ SỞ DỮ LIỆU QUỐC GIA</a:t>
              </a:r>
              <a:endParaRPr lang="en-US" altLang="en-US" sz="800" dirty="0">
                <a:solidFill>
                  <a:srgbClr val="FF0000"/>
                </a:solidFill>
              </a:endParaRPr>
            </a:p>
          </p:txBody>
        </p:sp>
        <p:pic>
          <p:nvPicPr>
            <p:cNvPr id="326" name="Picture 287">
              <a:extLst>
                <a:ext uri="{FF2B5EF4-FFF2-40B4-BE49-F238E27FC236}">
                  <a16:creationId xmlns:a16="http://schemas.microsoft.com/office/drawing/2014/main" id="{34EAF010-9FA9-440E-B8CB-0468062A1D9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16663" y="4314140"/>
              <a:ext cx="715181" cy="478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7" name="Rectangle 326">
              <a:extLst>
                <a:ext uri="{FF2B5EF4-FFF2-40B4-BE49-F238E27FC236}">
                  <a16:creationId xmlns:a16="http://schemas.microsoft.com/office/drawing/2014/main" id="{9D707375-2377-44B6-8AF6-7FFCD8699C7D}"/>
                </a:ext>
              </a:extLst>
            </p:cNvPr>
            <p:cNvSpPr/>
            <p:nvPr/>
          </p:nvSpPr>
          <p:spPr>
            <a:xfrm>
              <a:off x="10418778" y="4332031"/>
              <a:ext cx="934775" cy="39286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/>
                <a:t>CÔNG DÂN</a:t>
              </a:r>
            </a:p>
          </p:txBody>
        </p:sp>
      </p:grpSp>
      <p:cxnSp>
        <p:nvCxnSpPr>
          <p:cNvPr id="328" name="Straight Arrow Connector 327">
            <a:extLst>
              <a:ext uri="{FF2B5EF4-FFF2-40B4-BE49-F238E27FC236}">
                <a16:creationId xmlns:a16="http://schemas.microsoft.com/office/drawing/2014/main" id="{F5656D2F-DD1B-4E80-9D69-11C25E5F5282}"/>
              </a:ext>
            </a:extLst>
          </p:cNvPr>
          <p:cNvCxnSpPr>
            <a:cxnSpLocks/>
          </p:cNvCxnSpPr>
          <p:nvPr/>
        </p:nvCxnSpPr>
        <p:spPr>
          <a:xfrm>
            <a:off x="9022717" y="5047550"/>
            <a:ext cx="395025" cy="3934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  <p:sp>
        <p:nvSpPr>
          <p:cNvPr id="335" name="TextBox 48">
            <a:extLst>
              <a:ext uri="{FF2B5EF4-FFF2-40B4-BE49-F238E27FC236}">
                <a16:creationId xmlns:a16="http://schemas.microsoft.com/office/drawing/2014/main" id="{2FA88058-DA3A-4697-AD0D-E0D2A10461C6}"/>
              </a:ext>
            </a:extLst>
          </p:cNvPr>
          <p:cNvSpPr txBox="1"/>
          <p:nvPr/>
        </p:nvSpPr>
        <p:spPr>
          <a:xfrm>
            <a:off x="9346086" y="2231940"/>
            <a:ext cx="25779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CÁC C</a:t>
            </a:r>
            <a:r>
              <a:rPr lang="vi-VN" sz="1200" b="1" dirty="0">
                <a:solidFill>
                  <a:srgbClr val="0070C0"/>
                </a:solidFill>
              </a:rPr>
              <a:t>Ơ</a:t>
            </a:r>
            <a:r>
              <a:rPr lang="en-US" sz="1200" b="1" dirty="0">
                <a:solidFill>
                  <a:srgbClr val="0070C0"/>
                </a:solidFill>
              </a:rPr>
              <a:t> SỞ DỮ LIỆU QUỐC GIA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Arial" charset="0"/>
              <a:ea typeface="SimSun" pitchFamily="2" charset="-122"/>
              <a:cs typeface="Arial" charset="0"/>
            </a:endParaRPr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1E0B87A4-7E7E-45E3-B46B-492348EE482B}"/>
              </a:ext>
            </a:extLst>
          </p:cNvPr>
          <p:cNvSpPr/>
          <p:nvPr/>
        </p:nvSpPr>
        <p:spPr>
          <a:xfrm>
            <a:off x="6686052" y="3124485"/>
            <a:ext cx="2258497" cy="3548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Báo cáo thống kê</a:t>
            </a:r>
            <a:endParaRPr lang="en-US" sz="1200" dirty="0"/>
          </a:p>
        </p:txBody>
      </p:sp>
      <p:grpSp>
        <p:nvGrpSpPr>
          <p:cNvPr id="338" name="Group 337">
            <a:extLst>
              <a:ext uri="{FF2B5EF4-FFF2-40B4-BE49-F238E27FC236}">
                <a16:creationId xmlns:a16="http://schemas.microsoft.com/office/drawing/2014/main" id="{39F6D73B-4BF4-448F-8D20-57FD08A92ABB}"/>
              </a:ext>
            </a:extLst>
          </p:cNvPr>
          <p:cNvGrpSpPr/>
          <p:nvPr/>
        </p:nvGrpSpPr>
        <p:grpSpPr>
          <a:xfrm>
            <a:off x="9705738" y="3394739"/>
            <a:ext cx="2005330" cy="815129"/>
            <a:chOff x="9553338" y="4043056"/>
            <a:chExt cx="2005330" cy="815129"/>
          </a:xfrm>
        </p:grpSpPr>
        <p:sp>
          <p:nvSpPr>
            <p:cNvPr id="339" name="Rectangle 338">
              <a:extLst>
                <a:ext uri="{FF2B5EF4-FFF2-40B4-BE49-F238E27FC236}">
                  <a16:creationId xmlns:a16="http://schemas.microsoft.com/office/drawing/2014/main" id="{3761E9BD-E188-4312-BC35-8AE0D8CDA523}"/>
                </a:ext>
              </a:extLst>
            </p:cNvPr>
            <p:cNvSpPr/>
            <p:nvPr/>
          </p:nvSpPr>
          <p:spPr>
            <a:xfrm>
              <a:off x="9553338" y="4043056"/>
              <a:ext cx="2005330" cy="815129"/>
            </a:xfrm>
            <a:prstGeom prst="rect">
              <a:avLst/>
            </a:prstGeom>
            <a:solidFill>
              <a:sysClr val="window" lastClr="FFFFFF"/>
            </a:solidFill>
            <a:ln w="31750" cap="flat" cmpd="sng" algn="ctr">
              <a:solidFill>
                <a:srgbClr val="64A8D9">
                  <a:alpha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0" name="TextBox 48">
              <a:extLst>
                <a:ext uri="{FF2B5EF4-FFF2-40B4-BE49-F238E27FC236}">
                  <a16:creationId xmlns:a16="http://schemas.microsoft.com/office/drawing/2014/main" id="{ECEB8053-D7E2-4896-BD3C-334F4780D463}"/>
                </a:ext>
              </a:extLst>
            </p:cNvPr>
            <p:cNvSpPr txBox="1"/>
            <p:nvPr/>
          </p:nvSpPr>
          <p:spPr>
            <a:xfrm>
              <a:off x="9710359" y="4081853"/>
              <a:ext cx="178041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9pPr>
            </a:lstStyle>
            <a:p>
              <a:pPr lvl="0" algn="ctr" defTabSz="914400" eaLnBrk="0" hangingPunct="0">
                <a:defRPr/>
              </a:pPr>
              <a:r>
                <a:rPr lang="en-US" altLang="en-US" sz="800" b="1" dirty="0">
                  <a:solidFill>
                    <a:srgbClr val="FF0000"/>
                  </a:solidFill>
                  <a:latin typeface="Calibri" panose="020F0502020204030204" pitchFamily="34" charset="0"/>
                </a:rPr>
                <a:t>CƠ SỞ DỮ LIỆU QUỐC GIA</a:t>
              </a:r>
              <a:endParaRPr lang="en-US" altLang="en-US" sz="800" dirty="0">
                <a:solidFill>
                  <a:srgbClr val="FF0000"/>
                </a:solidFill>
              </a:endParaRPr>
            </a:p>
          </p:txBody>
        </p:sp>
        <p:pic>
          <p:nvPicPr>
            <p:cNvPr id="341" name="Picture 287">
              <a:extLst>
                <a:ext uri="{FF2B5EF4-FFF2-40B4-BE49-F238E27FC236}">
                  <a16:creationId xmlns:a16="http://schemas.microsoft.com/office/drawing/2014/main" id="{EEEE79C8-9204-43F3-A6FF-4D46F64FEC6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616663" y="4314140"/>
              <a:ext cx="715181" cy="478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42" name="Rectangle 341">
              <a:extLst>
                <a:ext uri="{FF2B5EF4-FFF2-40B4-BE49-F238E27FC236}">
                  <a16:creationId xmlns:a16="http://schemas.microsoft.com/office/drawing/2014/main" id="{9A816E7A-C001-4E5F-9581-238BB98A6DCE}"/>
                </a:ext>
              </a:extLst>
            </p:cNvPr>
            <p:cNvSpPr/>
            <p:nvPr/>
          </p:nvSpPr>
          <p:spPr>
            <a:xfrm>
              <a:off x="10418778" y="4332031"/>
              <a:ext cx="934775" cy="39286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900" dirty="0" smtClean="0"/>
                <a:t>ĐỊA GIỚI</a:t>
              </a:r>
              <a:br>
                <a:rPr lang="en-US" sz="900" dirty="0" smtClean="0"/>
              </a:br>
              <a:r>
                <a:rPr lang="en-US" sz="900" dirty="0" smtClean="0"/>
                <a:t>HÀNH CHÍNH</a:t>
              </a:r>
              <a:endParaRPr lang="en-US" sz="900" dirty="0"/>
            </a:p>
          </p:txBody>
        </p:sp>
      </p:grpSp>
      <p:sp>
        <p:nvSpPr>
          <p:cNvPr id="343" name="Rectangle 342">
            <a:extLst>
              <a:ext uri="{FF2B5EF4-FFF2-40B4-BE49-F238E27FC236}">
                <a16:creationId xmlns:a16="http://schemas.microsoft.com/office/drawing/2014/main" id="{0D67653C-8905-4B84-9C72-671AAD2906E2}"/>
              </a:ext>
            </a:extLst>
          </p:cNvPr>
          <p:cNvSpPr/>
          <p:nvPr/>
        </p:nvSpPr>
        <p:spPr>
          <a:xfrm>
            <a:off x="7638664" y="2710813"/>
            <a:ext cx="1298383" cy="3548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Quản lý</a:t>
            </a:r>
            <a:br>
              <a:rPr lang="en-US" sz="1200" dirty="0" smtClean="0"/>
            </a:br>
            <a:r>
              <a:rPr lang="en-US" sz="1200" dirty="0" smtClean="0"/>
              <a:t>nhà thuốc</a:t>
            </a:r>
            <a:endParaRPr lang="en-US" sz="1200" dirty="0"/>
          </a:p>
        </p:txBody>
      </p:sp>
      <p:cxnSp>
        <p:nvCxnSpPr>
          <p:cNvPr id="344" name="Straight Arrow Connector 343">
            <a:extLst>
              <a:ext uri="{FF2B5EF4-FFF2-40B4-BE49-F238E27FC236}">
                <a16:creationId xmlns:a16="http://schemas.microsoft.com/office/drawing/2014/main" id="{BF39A85E-2AFD-4845-AF5B-088430D7A6E0}"/>
              </a:ext>
            </a:extLst>
          </p:cNvPr>
          <p:cNvCxnSpPr>
            <a:cxnSpLocks/>
            <a:stCxn id="144" idx="2"/>
          </p:cNvCxnSpPr>
          <p:nvPr/>
        </p:nvCxnSpPr>
        <p:spPr>
          <a:xfrm flipH="1">
            <a:off x="4049610" y="4508632"/>
            <a:ext cx="1" cy="411334"/>
          </a:xfrm>
          <a:prstGeom prst="straightConnector1">
            <a:avLst/>
          </a:prstGeom>
          <a:noFill/>
          <a:ln w="508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  <p:grpSp>
        <p:nvGrpSpPr>
          <p:cNvPr id="345" name="Group 344">
            <a:extLst>
              <a:ext uri="{FF2B5EF4-FFF2-40B4-BE49-F238E27FC236}">
                <a16:creationId xmlns:a16="http://schemas.microsoft.com/office/drawing/2014/main" id="{112D966B-D35F-493D-9527-0465BF850A80}"/>
              </a:ext>
            </a:extLst>
          </p:cNvPr>
          <p:cNvGrpSpPr/>
          <p:nvPr/>
        </p:nvGrpSpPr>
        <p:grpSpPr>
          <a:xfrm>
            <a:off x="4056914" y="994548"/>
            <a:ext cx="2005330" cy="1114136"/>
            <a:chOff x="377644" y="2524231"/>
            <a:chExt cx="2005330" cy="1114136"/>
          </a:xfrm>
        </p:grpSpPr>
        <p:sp>
          <p:nvSpPr>
            <p:cNvPr id="346" name="Rectangle 345">
              <a:extLst>
                <a:ext uri="{FF2B5EF4-FFF2-40B4-BE49-F238E27FC236}">
                  <a16:creationId xmlns:a16="http://schemas.microsoft.com/office/drawing/2014/main" id="{BB3B506D-D032-476D-85D1-8F21517D12EA}"/>
                </a:ext>
              </a:extLst>
            </p:cNvPr>
            <p:cNvSpPr/>
            <p:nvPr/>
          </p:nvSpPr>
          <p:spPr>
            <a:xfrm>
              <a:off x="377644" y="2524231"/>
              <a:ext cx="2005330" cy="1114136"/>
            </a:xfrm>
            <a:prstGeom prst="rect">
              <a:avLst/>
            </a:prstGeom>
            <a:solidFill>
              <a:sysClr val="window" lastClr="FFFFFF"/>
            </a:solidFill>
            <a:ln w="31750" cap="flat" cmpd="sng" algn="ctr">
              <a:solidFill>
                <a:srgbClr val="64A8D9">
                  <a:alpha val="50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7" name="TextBox 48">
              <a:extLst>
                <a:ext uri="{FF2B5EF4-FFF2-40B4-BE49-F238E27FC236}">
                  <a16:creationId xmlns:a16="http://schemas.microsoft.com/office/drawing/2014/main" id="{58966186-9AE4-46A1-A366-D2021F958278}"/>
                </a:ext>
              </a:extLst>
            </p:cNvPr>
            <p:cNvSpPr txBox="1"/>
            <p:nvPr/>
          </p:nvSpPr>
          <p:spPr>
            <a:xfrm>
              <a:off x="534665" y="2586716"/>
              <a:ext cx="178041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9pPr>
            </a:lstStyle>
            <a:p>
              <a:pPr lvl="0" algn="ctr" defTabSz="914400" eaLnBrk="0" hangingPunct="0">
                <a:defRPr/>
              </a:pPr>
              <a:r>
                <a:rPr lang="en-US" altLang="en-US" sz="800" b="1" dirty="0" smtClean="0">
                  <a:solidFill>
                    <a:srgbClr val="FF0000"/>
                  </a:solidFill>
                  <a:latin typeface="Calibri" panose="020F0502020204030204" pitchFamily="34" charset="0"/>
                </a:rPr>
                <a:t>CSYT CHƯA SỬ DỤNG</a:t>
              </a:r>
            </a:p>
            <a:p>
              <a:pPr lvl="0" algn="ctr" defTabSz="914400" eaLnBrk="0" hangingPunct="0">
                <a:defRPr/>
              </a:pPr>
              <a:r>
                <a:rPr lang="en-US" altLang="en-US" sz="800" b="1" dirty="0" smtClean="0">
                  <a:solidFill>
                    <a:srgbClr val="FF0000"/>
                  </a:solidFill>
                  <a:latin typeface="Calibri" panose="020F0502020204030204" pitchFamily="34" charset="0"/>
                </a:rPr>
                <a:t>PHẦN MỀM HIS</a:t>
              </a:r>
              <a:endParaRPr lang="en-US" altLang="en-US" sz="800" dirty="0">
                <a:solidFill>
                  <a:srgbClr val="FF0000"/>
                </a:solidFill>
              </a:endParaRPr>
            </a:p>
          </p:txBody>
        </p:sp>
        <p:pic>
          <p:nvPicPr>
            <p:cNvPr id="348" name="Picture 287">
              <a:extLst>
                <a:ext uri="{FF2B5EF4-FFF2-40B4-BE49-F238E27FC236}">
                  <a16:creationId xmlns:a16="http://schemas.microsoft.com/office/drawing/2014/main" id="{62A70C4B-5221-45EA-8C45-43BFD8990C5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9276" y="2997962"/>
              <a:ext cx="715181" cy="47879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51" name="Rectangle 350">
            <a:extLst>
              <a:ext uri="{FF2B5EF4-FFF2-40B4-BE49-F238E27FC236}">
                <a16:creationId xmlns:a16="http://schemas.microsoft.com/office/drawing/2014/main" id="{CC8C007C-1DA8-4BBE-835F-8141948C3AFB}"/>
              </a:ext>
            </a:extLst>
          </p:cNvPr>
          <p:cNvSpPr/>
          <p:nvPr/>
        </p:nvSpPr>
        <p:spPr>
          <a:xfrm>
            <a:off x="6378973" y="961271"/>
            <a:ext cx="2005330" cy="1114136"/>
          </a:xfrm>
          <a:prstGeom prst="rect">
            <a:avLst/>
          </a:prstGeom>
          <a:solidFill>
            <a:sysClr val="window" lastClr="FFFFFF"/>
          </a:solidFill>
          <a:ln w="31750" cap="flat" cmpd="sng" algn="ctr">
            <a:solidFill>
              <a:srgbClr val="64A8D9">
                <a:alpha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52" name="TextBox 48">
            <a:extLst>
              <a:ext uri="{FF2B5EF4-FFF2-40B4-BE49-F238E27FC236}">
                <a16:creationId xmlns:a16="http://schemas.microsoft.com/office/drawing/2014/main" id="{B6BB186F-6FDE-4E1C-80D1-20C1440DD260}"/>
              </a:ext>
            </a:extLst>
          </p:cNvPr>
          <p:cNvSpPr txBox="1"/>
          <p:nvPr/>
        </p:nvSpPr>
        <p:spPr>
          <a:xfrm>
            <a:off x="6445518" y="1032069"/>
            <a:ext cx="187089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9pPr>
          </a:lstStyle>
          <a:p>
            <a:pPr lvl="0" algn="ctr" defTabSz="914400" eaLnBrk="0" hangingPunct="0">
              <a:defRPr/>
            </a:pPr>
            <a:r>
              <a:rPr lang="en-US" altLang="en-US" sz="800" b="1" dirty="0" smtClean="0">
                <a:solidFill>
                  <a:srgbClr val="FF0000"/>
                </a:solidFill>
                <a:latin typeface="Calibri" panose="020F0502020204030204" pitchFamily="34" charset="0"/>
              </a:rPr>
              <a:t>NHÀ THUỐC CHƯA SỬ DỤNG</a:t>
            </a:r>
          </a:p>
          <a:p>
            <a:pPr lvl="0" algn="ctr" defTabSz="914400" eaLnBrk="0" hangingPunct="0">
              <a:defRPr/>
            </a:pPr>
            <a:r>
              <a:rPr lang="en-US" altLang="en-US" sz="800" b="1" dirty="0" smtClean="0">
                <a:solidFill>
                  <a:srgbClr val="FF0000"/>
                </a:solidFill>
                <a:latin typeface="Calibri" panose="020F0502020204030204" pitchFamily="34" charset="0"/>
              </a:rPr>
              <a:t>PHẦN MÊM PMS</a:t>
            </a:r>
            <a:endParaRPr lang="en-US" altLang="en-US" sz="800" dirty="0">
              <a:solidFill>
                <a:srgbClr val="FF0000"/>
              </a:solidFill>
            </a:endParaRPr>
          </a:p>
        </p:txBody>
      </p:sp>
      <p:pic>
        <p:nvPicPr>
          <p:cNvPr id="353" name="Picture 287">
            <a:extLst>
              <a:ext uri="{FF2B5EF4-FFF2-40B4-BE49-F238E27FC236}">
                <a16:creationId xmlns:a16="http://schemas.microsoft.com/office/drawing/2014/main" id="{227F2348-37C3-4959-81FF-AA148730A6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0605" y="1435002"/>
            <a:ext cx="715181" cy="4787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3" name="TextBox 26">
            <a:extLst>
              <a:ext uri="{FF2B5EF4-FFF2-40B4-BE49-F238E27FC236}">
                <a16:creationId xmlns:a16="http://schemas.microsoft.com/office/drawing/2014/main" id="{149948F0-40DC-4579-A1DE-CDC373ECEE30}"/>
              </a:ext>
            </a:extLst>
          </p:cNvPr>
          <p:cNvSpPr txBox="1"/>
          <p:nvPr/>
        </p:nvSpPr>
        <p:spPr>
          <a:xfrm>
            <a:off x="5213636" y="4897596"/>
            <a:ext cx="20087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rPr>
              <a:t>TRỤC TÍCH HỢP </a:t>
            </a:r>
            <a:r>
              <a:rPr lang="en-US" sz="1400" dirty="0" smtClean="0">
                <a:solidFill>
                  <a:prstClr val="white"/>
                </a:solidFill>
              </a:rPr>
              <a:t>ESB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charset="0"/>
              <a:ea typeface="SimSun" pitchFamily="2" charset="-122"/>
              <a:cs typeface="Arial" charset="0"/>
            </a:endParaRPr>
          </a:p>
        </p:txBody>
      </p:sp>
      <p:cxnSp>
        <p:nvCxnSpPr>
          <p:cNvPr id="366" name="Straight Arrow Connector 365">
            <a:extLst>
              <a:ext uri="{FF2B5EF4-FFF2-40B4-BE49-F238E27FC236}">
                <a16:creationId xmlns:a16="http://schemas.microsoft.com/office/drawing/2014/main" id="{131B30DA-065A-47AC-AEE8-0755CE7462A9}"/>
              </a:ext>
            </a:extLst>
          </p:cNvPr>
          <p:cNvCxnSpPr>
            <a:cxnSpLocks/>
            <a:stCxn id="104" idx="3"/>
          </p:cNvCxnSpPr>
          <p:nvPr/>
        </p:nvCxnSpPr>
        <p:spPr>
          <a:xfrm>
            <a:off x="2718866" y="1548882"/>
            <a:ext cx="1044827" cy="1011747"/>
          </a:xfrm>
          <a:prstGeom prst="straightConnector1">
            <a:avLst/>
          </a:prstGeom>
          <a:noFill/>
          <a:ln w="508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367" name="Straight Arrow Connector 366">
            <a:extLst>
              <a:ext uri="{FF2B5EF4-FFF2-40B4-BE49-F238E27FC236}">
                <a16:creationId xmlns:a16="http://schemas.microsoft.com/office/drawing/2014/main" id="{131B30DA-065A-47AC-AEE8-0755CE7462A9}"/>
              </a:ext>
            </a:extLst>
          </p:cNvPr>
          <p:cNvCxnSpPr>
            <a:cxnSpLocks/>
          </p:cNvCxnSpPr>
          <p:nvPr/>
        </p:nvCxnSpPr>
        <p:spPr>
          <a:xfrm>
            <a:off x="4499486" y="2115222"/>
            <a:ext cx="2595" cy="464877"/>
          </a:xfrm>
          <a:prstGeom prst="straightConnector1">
            <a:avLst/>
          </a:prstGeom>
          <a:noFill/>
          <a:ln w="508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368" name="Straight Arrow Connector 367">
            <a:extLst>
              <a:ext uri="{FF2B5EF4-FFF2-40B4-BE49-F238E27FC236}">
                <a16:creationId xmlns:a16="http://schemas.microsoft.com/office/drawing/2014/main" id="{131B30DA-065A-47AC-AEE8-0755CE7462A9}"/>
              </a:ext>
            </a:extLst>
          </p:cNvPr>
          <p:cNvCxnSpPr>
            <a:cxnSpLocks/>
          </p:cNvCxnSpPr>
          <p:nvPr/>
        </p:nvCxnSpPr>
        <p:spPr>
          <a:xfrm>
            <a:off x="7965172" y="2115222"/>
            <a:ext cx="0" cy="464877"/>
          </a:xfrm>
          <a:prstGeom prst="straightConnector1">
            <a:avLst/>
          </a:prstGeom>
          <a:noFill/>
          <a:ln w="508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  <p:pic>
        <p:nvPicPr>
          <p:cNvPr id="369" name="Picture 368">
            <a:extLst>
              <a:ext uri="{FF2B5EF4-FFF2-40B4-BE49-F238E27FC236}">
                <a16:creationId xmlns:a16="http://schemas.microsoft.com/office/drawing/2014/main" id="{2188257D-472A-45CF-80C5-A50174A5B9C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116" y="5654202"/>
            <a:ext cx="718342" cy="720251"/>
          </a:xfrm>
          <a:prstGeom prst="rect">
            <a:avLst/>
          </a:prstGeom>
        </p:spPr>
      </p:pic>
      <p:pic>
        <p:nvPicPr>
          <p:cNvPr id="370" name="Picture 369">
            <a:extLst>
              <a:ext uri="{FF2B5EF4-FFF2-40B4-BE49-F238E27FC236}">
                <a16:creationId xmlns:a16="http://schemas.microsoft.com/office/drawing/2014/main" id="{2188257D-472A-45CF-80C5-A50174A5B9C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1101" y="1293312"/>
            <a:ext cx="718342" cy="720251"/>
          </a:xfrm>
          <a:prstGeom prst="rect">
            <a:avLst/>
          </a:prstGeom>
        </p:spPr>
      </p:pic>
      <p:pic>
        <p:nvPicPr>
          <p:cNvPr id="371" name="Picture 207">
            <a:extLst>
              <a:ext uri="{FF2B5EF4-FFF2-40B4-BE49-F238E27FC236}">
                <a16:creationId xmlns:a16="http://schemas.microsoft.com/office/drawing/2014/main" id="{D8617327-5A7D-45BD-A726-CA2EAB04BC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7673" y="4352807"/>
            <a:ext cx="695186" cy="650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3" name="Picture 207">
            <a:extLst>
              <a:ext uri="{FF2B5EF4-FFF2-40B4-BE49-F238E27FC236}">
                <a16:creationId xmlns:a16="http://schemas.microsoft.com/office/drawing/2014/main" id="{D8617327-5A7D-45BD-A726-CA2EAB04BC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7443" y="1363179"/>
            <a:ext cx="695186" cy="6503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4" name="Rectangle 373">
            <a:extLst>
              <a:ext uri="{FF2B5EF4-FFF2-40B4-BE49-F238E27FC236}">
                <a16:creationId xmlns:a16="http://schemas.microsoft.com/office/drawing/2014/main" id="{C9EEDBE5-E2AB-42F0-BD16-382A7CD45703}"/>
              </a:ext>
            </a:extLst>
          </p:cNvPr>
          <p:cNvSpPr/>
          <p:nvPr/>
        </p:nvSpPr>
        <p:spPr>
          <a:xfrm>
            <a:off x="232896" y="2530315"/>
            <a:ext cx="2491110" cy="1118665"/>
          </a:xfrm>
          <a:prstGeom prst="rect">
            <a:avLst/>
          </a:prstGeom>
          <a:solidFill>
            <a:sysClr val="window" lastClr="FFFFFF"/>
          </a:solidFill>
          <a:ln w="31750" cap="flat" cmpd="sng" algn="ctr">
            <a:solidFill>
              <a:srgbClr val="64A8D9">
                <a:alpha val="50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75" name="Group 374">
            <a:extLst>
              <a:ext uri="{FF2B5EF4-FFF2-40B4-BE49-F238E27FC236}">
                <a16:creationId xmlns:a16="http://schemas.microsoft.com/office/drawing/2014/main" id="{5EE75B04-571F-4B2D-87AD-62877AFC2319}"/>
              </a:ext>
            </a:extLst>
          </p:cNvPr>
          <p:cNvGrpSpPr/>
          <p:nvPr/>
        </p:nvGrpSpPr>
        <p:grpSpPr>
          <a:xfrm>
            <a:off x="1278005" y="3086972"/>
            <a:ext cx="479642" cy="225487"/>
            <a:chOff x="7259287" y="1708514"/>
            <a:chExt cx="503948" cy="301158"/>
          </a:xfrm>
        </p:grpSpPr>
        <p:sp>
          <p:nvSpPr>
            <p:cNvPr id="376" name="Freeform 156">
              <a:extLst>
                <a:ext uri="{FF2B5EF4-FFF2-40B4-BE49-F238E27FC236}">
                  <a16:creationId xmlns:a16="http://schemas.microsoft.com/office/drawing/2014/main" id="{F3227993-02F8-4698-A8A5-567E854A19E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73964" y="1708514"/>
              <a:ext cx="189271" cy="301158"/>
            </a:xfrm>
            <a:custGeom>
              <a:avLst/>
              <a:gdLst>
                <a:gd name="T0" fmla="*/ 121 w 128"/>
                <a:gd name="T1" fmla="*/ 0 h 200"/>
                <a:gd name="T2" fmla="*/ 8 w 128"/>
                <a:gd name="T3" fmla="*/ 0 h 200"/>
                <a:gd name="T4" fmla="*/ 0 w 128"/>
                <a:gd name="T5" fmla="*/ 8 h 200"/>
                <a:gd name="T6" fmla="*/ 0 w 128"/>
                <a:gd name="T7" fmla="*/ 192 h 200"/>
                <a:gd name="T8" fmla="*/ 8 w 128"/>
                <a:gd name="T9" fmla="*/ 200 h 200"/>
                <a:gd name="T10" fmla="*/ 121 w 128"/>
                <a:gd name="T11" fmla="*/ 200 h 200"/>
                <a:gd name="T12" fmla="*/ 128 w 128"/>
                <a:gd name="T13" fmla="*/ 192 h 200"/>
                <a:gd name="T14" fmla="*/ 128 w 128"/>
                <a:gd name="T15" fmla="*/ 8 h 200"/>
                <a:gd name="T16" fmla="*/ 121 w 128"/>
                <a:gd name="T17" fmla="*/ 0 h 200"/>
                <a:gd name="T18" fmla="*/ 64 w 128"/>
                <a:gd name="T19" fmla="*/ 197 h 200"/>
                <a:gd name="T20" fmla="*/ 52 w 128"/>
                <a:gd name="T21" fmla="*/ 184 h 200"/>
                <a:gd name="T22" fmla="*/ 64 w 128"/>
                <a:gd name="T23" fmla="*/ 172 h 200"/>
                <a:gd name="T24" fmla="*/ 77 w 128"/>
                <a:gd name="T25" fmla="*/ 184 h 200"/>
                <a:gd name="T26" fmla="*/ 64 w 128"/>
                <a:gd name="T27" fmla="*/ 197 h 200"/>
                <a:gd name="T28" fmla="*/ 117 w 128"/>
                <a:gd name="T29" fmla="*/ 160 h 200"/>
                <a:gd name="T30" fmla="*/ 109 w 128"/>
                <a:gd name="T31" fmla="*/ 168 h 200"/>
                <a:gd name="T32" fmla="*/ 19 w 128"/>
                <a:gd name="T33" fmla="*/ 168 h 200"/>
                <a:gd name="T34" fmla="*/ 12 w 128"/>
                <a:gd name="T35" fmla="*/ 160 h 200"/>
                <a:gd name="T36" fmla="*/ 12 w 128"/>
                <a:gd name="T37" fmla="*/ 19 h 200"/>
                <a:gd name="T38" fmla="*/ 19 w 128"/>
                <a:gd name="T39" fmla="*/ 11 h 200"/>
                <a:gd name="T40" fmla="*/ 109 w 128"/>
                <a:gd name="T41" fmla="*/ 11 h 200"/>
                <a:gd name="T42" fmla="*/ 117 w 128"/>
                <a:gd name="T43" fmla="*/ 19 h 200"/>
                <a:gd name="T44" fmla="*/ 117 w 128"/>
                <a:gd name="T45" fmla="*/ 16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8" h="200">
                  <a:moveTo>
                    <a:pt x="121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196"/>
                    <a:pt x="3" y="200"/>
                    <a:pt x="8" y="200"/>
                  </a:cubicBezTo>
                  <a:cubicBezTo>
                    <a:pt x="121" y="200"/>
                    <a:pt x="121" y="200"/>
                    <a:pt x="121" y="200"/>
                  </a:cubicBezTo>
                  <a:cubicBezTo>
                    <a:pt x="125" y="200"/>
                    <a:pt x="128" y="196"/>
                    <a:pt x="128" y="192"/>
                  </a:cubicBezTo>
                  <a:cubicBezTo>
                    <a:pt x="128" y="8"/>
                    <a:pt x="128" y="8"/>
                    <a:pt x="128" y="8"/>
                  </a:cubicBezTo>
                  <a:cubicBezTo>
                    <a:pt x="128" y="3"/>
                    <a:pt x="125" y="0"/>
                    <a:pt x="121" y="0"/>
                  </a:cubicBezTo>
                  <a:close/>
                  <a:moveTo>
                    <a:pt x="64" y="197"/>
                  </a:moveTo>
                  <a:cubicBezTo>
                    <a:pt x="57" y="197"/>
                    <a:pt x="52" y="191"/>
                    <a:pt x="52" y="184"/>
                  </a:cubicBezTo>
                  <a:cubicBezTo>
                    <a:pt x="52" y="177"/>
                    <a:pt x="57" y="172"/>
                    <a:pt x="64" y="172"/>
                  </a:cubicBezTo>
                  <a:cubicBezTo>
                    <a:pt x="71" y="172"/>
                    <a:pt x="77" y="177"/>
                    <a:pt x="77" y="184"/>
                  </a:cubicBezTo>
                  <a:cubicBezTo>
                    <a:pt x="77" y="191"/>
                    <a:pt x="71" y="197"/>
                    <a:pt x="64" y="197"/>
                  </a:cubicBezTo>
                  <a:close/>
                  <a:moveTo>
                    <a:pt x="117" y="160"/>
                  </a:moveTo>
                  <a:cubicBezTo>
                    <a:pt x="117" y="164"/>
                    <a:pt x="113" y="168"/>
                    <a:pt x="109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5" y="168"/>
                    <a:pt x="12" y="164"/>
                    <a:pt x="12" y="16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14"/>
                    <a:pt x="15" y="11"/>
                    <a:pt x="19" y="11"/>
                  </a:cubicBezTo>
                  <a:cubicBezTo>
                    <a:pt x="109" y="11"/>
                    <a:pt x="109" y="11"/>
                    <a:pt x="109" y="11"/>
                  </a:cubicBezTo>
                  <a:cubicBezTo>
                    <a:pt x="113" y="11"/>
                    <a:pt x="117" y="14"/>
                    <a:pt x="117" y="19"/>
                  </a:cubicBezTo>
                  <a:lnTo>
                    <a:pt x="117" y="160"/>
                  </a:lnTo>
                  <a:close/>
                </a:path>
              </a:pathLst>
            </a:custGeom>
            <a:solidFill>
              <a:srgbClr val="0078D7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9pPr>
            </a:lstStyle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0505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endParaRPr>
            </a:p>
          </p:txBody>
        </p:sp>
        <p:pic>
          <p:nvPicPr>
            <p:cNvPr id="377" name="Picture 376">
              <a:extLst>
                <a:ext uri="{FF2B5EF4-FFF2-40B4-BE49-F238E27FC236}">
                  <a16:creationId xmlns:a16="http://schemas.microsoft.com/office/drawing/2014/main" id="{92B2C422-0A2A-46E8-86FD-E309AE3A0A3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7259287" y="1725459"/>
              <a:ext cx="247743" cy="215282"/>
            </a:xfrm>
            <a:prstGeom prst="rect">
              <a:avLst/>
            </a:prstGeom>
          </p:spPr>
        </p:pic>
      </p:grpSp>
      <p:sp>
        <p:nvSpPr>
          <p:cNvPr id="378" name="Rectangle 377">
            <a:extLst>
              <a:ext uri="{FF2B5EF4-FFF2-40B4-BE49-F238E27FC236}">
                <a16:creationId xmlns:a16="http://schemas.microsoft.com/office/drawing/2014/main" id="{EC6DFB1C-43A1-4284-A5EB-0653D3E1AD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9495" y="3076241"/>
            <a:ext cx="617853" cy="1854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defPPr>
              <a:defRPr lang="en-GB"/>
            </a:defPPr>
            <a:lvl1pPr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1pPr>
            <a:lvl2pPr marL="742950" indent="-28575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2pPr>
            <a:lvl3pPr marL="11430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3pPr>
            <a:lvl4pPr marL="16002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4pPr>
            <a:lvl5pPr marL="2057400" indent="-228600" algn="l" defTabSz="457200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5pPr>
            <a:lvl6pPr marL="22860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6pPr>
            <a:lvl7pPr marL="27432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7pPr>
            <a:lvl8pPr marL="32004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8pPr>
            <a:lvl9pPr marL="3657600" algn="l" defTabSz="914400" rtl="0" eaLnBrk="1" latinLnBrk="0" hangingPunct="1">
              <a:defRPr kern="1200">
                <a:solidFill>
                  <a:schemeClr val="bg1"/>
                </a:solidFill>
                <a:latin typeface="Arial" charset="0"/>
                <a:ea typeface="SimSun" pitchFamily="2" charset="-122"/>
                <a:cs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1050" b="1" i="0" u="none" strike="noStrike" kern="1200" cap="none" spc="0" normalizeH="0" baseline="0" noProof="0" dirty="0">
                <a:ln>
                  <a:noFill/>
                </a:ln>
                <a:solidFill>
                  <a:srgbClr val="87ABBA"/>
                </a:solidFill>
                <a:effectLst/>
                <a:uLnTx/>
                <a:uFillTx/>
                <a:latin typeface="Calibri" panose="020F0502020204030204" pitchFamily="34" charset="0"/>
                <a:ea typeface="SimSun" pitchFamily="2" charset="-122"/>
                <a:cs typeface="Arial" charset="0"/>
              </a:rPr>
              <a:t>Di </a:t>
            </a:r>
            <a:r>
              <a:rPr kumimoji="0" lang="en-US" altLang="en-US" sz="1050" b="1" i="0" u="none" strike="noStrike" kern="1200" cap="none" spc="0" normalizeH="0" baseline="0" noProof="0" dirty="0" err="1">
                <a:ln>
                  <a:noFill/>
                </a:ln>
                <a:solidFill>
                  <a:srgbClr val="87ABBA"/>
                </a:solidFill>
                <a:effectLst/>
                <a:uLnTx/>
                <a:uFillTx/>
                <a:latin typeface="Calibri" panose="020F0502020204030204" pitchFamily="34" charset="0"/>
                <a:ea typeface="SimSun" pitchFamily="2" charset="-122"/>
                <a:cs typeface="Arial" charset="0"/>
              </a:rPr>
              <a:t>động</a:t>
            </a:r>
            <a:endParaRPr kumimoji="0" lang="en-US" altLang="en-US" sz="1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charset="0"/>
              <a:ea typeface="SimSun" pitchFamily="2" charset="-122"/>
              <a:cs typeface="Arial" charset="0"/>
            </a:endParaRPr>
          </a:p>
        </p:txBody>
      </p:sp>
      <p:grpSp>
        <p:nvGrpSpPr>
          <p:cNvPr id="379" name="Group 378">
            <a:extLst>
              <a:ext uri="{FF2B5EF4-FFF2-40B4-BE49-F238E27FC236}">
                <a16:creationId xmlns:a16="http://schemas.microsoft.com/office/drawing/2014/main" id="{202F00A5-045E-4CC3-A786-C86D8DDD3885}"/>
              </a:ext>
            </a:extLst>
          </p:cNvPr>
          <p:cNvGrpSpPr/>
          <p:nvPr/>
        </p:nvGrpSpPr>
        <p:grpSpPr>
          <a:xfrm>
            <a:off x="1293606" y="2775662"/>
            <a:ext cx="1497090" cy="232567"/>
            <a:chOff x="9415854" y="1128221"/>
            <a:chExt cx="1696467" cy="334791"/>
          </a:xfrm>
        </p:grpSpPr>
        <p:grpSp>
          <p:nvGrpSpPr>
            <p:cNvPr id="380" name="Group 379">
              <a:extLst>
                <a:ext uri="{FF2B5EF4-FFF2-40B4-BE49-F238E27FC236}">
                  <a16:creationId xmlns:a16="http://schemas.microsoft.com/office/drawing/2014/main" id="{1505BC0E-EE71-4F73-BBC6-6E38C7DDC365}"/>
                </a:ext>
              </a:extLst>
            </p:cNvPr>
            <p:cNvGrpSpPr/>
            <p:nvPr/>
          </p:nvGrpSpPr>
          <p:grpSpPr>
            <a:xfrm>
              <a:off x="9415854" y="1128221"/>
              <a:ext cx="452888" cy="334791"/>
              <a:chOff x="4176427" y="1673205"/>
              <a:chExt cx="500796" cy="354039"/>
            </a:xfrm>
          </p:grpSpPr>
          <p:pic>
            <p:nvPicPr>
              <p:cNvPr id="382" name="Picture 381">
                <a:extLst>
                  <a:ext uri="{FF2B5EF4-FFF2-40B4-BE49-F238E27FC236}">
                    <a16:creationId xmlns:a16="http://schemas.microsoft.com/office/drawing/2014/main" id="{659C6F73-31D7-42F5-9A9F-D8E4389AC1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4176427" y="1673205"/>
                <a:ext cx="286230" cy="248726"/>
              </a:xfrm>
              <a:prstGeom prst="rect">
                <a:avLst/>
              </a:prstGeom>
            </p:spPr>
          </p:pic>
          <p:grpSp>
            <p:nvGrpSpPr>
              <p:cNvPr id="383" name="Group 382">
                <a:extLst>
                  <a:ext uri="{FF2B5EF4-FFF2-40B4-BE49-F238E27FC236}">
                    <a16:creationId xmlns:a16="http://schemas.microsoft.com/office/drawing/2014/main" id="{1DD65A8E-0B66-458F-A156-EADB3B45478D}"/>
                  </a:ext>
                </a:extLst>
              </p:cNvPr>
              <p:cNvGrpSpPr/>
              <p:nvPr/>
            </p:nvGrpSpPr>
            <p:grpSpPr>
              <a:xfrm>
                <a:off x="4411664" y="1786120"/>
                <a:ext cx="265559" cy="241124"/>
                <a:chOff x="6440488" y="2454282"/>
                <a:chExt cx="436563" cy="388938"/>
              </a:xfrm>
              <a:solidFill>
                <a:srgbClr val="0078D7"/>
              </a:solidFill>
            </p:grpSpPr>
            <p:sp>
              <p:nvSpPr>
                <p:cNvPr id="384" name="Freeform 163">
                  <a:extLst>
                    <a:ext uri="{FF2B5EF4-FFF2-40B4-BE49-F238E27FC236}">
                      <a16:creationId xmlns:a16="http://schemas.microsoft.com/office/drawing/2014/main" id="{6FD6E1ED-501A-4BDF-A4E8-2677E04964DD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440488" y="2454282"/>
                  <a:ext cx="436563" cy="388938"/>
                </a:xfrm>
                <a:custGeom>
                  <a:avLst/>
                  <a:gdLst>
                    <a:gd name="T0" fmla="*/ 180 w 181"/>
                    <a:gd name="T1" fmla="*/ 139 h 160"/>
                    <a:gd name="T2" fmla="*/ 163 w 181"/>
                    <a:gd name="T3" fmla="*/ 105 h 160"/>
                    <a:gd name="T4" fmla="*/ 158 w 181"/>
                    <a:gd name="T5" fmla="*/ 97 h 160"/>
                    <a:gd name="T6" fmla="*/ 161 w 181"/>
                    <a:gd name="T7" fmla="*/ 90 h 160"/>
                    <a:gd name="T8" fmla="*/ 161 w 181"/>
                    <a:gd name="T9" fmla="*/ 10 h 160"/>
                    <a:gd name="T10" fmla="*/ 151 w 181"/>
                    <a:gd name="T11" fmla="*/ 0 h 160"/>
                    <a:gd name="T12" fmla="*/ 31 w 181"/>
                    <a:gd name="T13" fmla="*/ 0 h 160"/>
                    <a:gd name="T14" fmla="*/ 20 w 181"/>
                    <a:gd name="T15" fmla="*/ 10 h 160"/>
                    <a:gd name="T16" fmla="*/ 20 w 181"/>
                    <a:gd name="T17" fmla="*/ 90 h 160"/>
                    <a:gd name="T18" fmla="*/ 24 w 181"/>
                    <a:gd name="T19" fmla="*/ 97 h 160"/>
                    <a:gd name="T20" fmla="*/ 19 w 181"/>
                    <a:gd name="T21" fmla="*/ 105 h 160"/>
                    <a:gd name="T22" fmla="*/ 1 w 181"/>
                    <a:gd name="T23" fmla="*/ 139 h 160"/>
                    <a:gd name="T24" fmla="*/ 3 w 181"/>
                    <a:gd name="T25" fmla="*/ 156 h 160"/>
                    <a:gd name="T26" fmla="*/ 11 w 181"/>
                    <a:gd name="T27" fmla="*/ 160 h 160"/>
                    <a:gd name="T28" fmla="*/ 170 w 181"/>
                    <a:gd name="T29" fmla="*/ 160 h 160"/>
                    <a:gd name="T30" fmla="*/ 179 w 181"/>
                    <a:gd name="T31" fmla="*/ 156 h 160"/>
                    <a:gd name="T32" fmla="*/ 180 w 181"/>
                    <a:gd name="T33" fmla="*/ 139 h 160"/>
                    <a:gd name="T34" fmla="*/ 170 w 181"/>
                    <a:gd name="T35" fmla="*/ 147 h 160"/>
                    <a:gd name="T36" fmla="*/ 11 w 181"/>
                    <a:gd name="T37" fmla="*/ 147 h 160"/>
                    <a:gd name="T38" fmla="*/ 7 w 181"/>
                    <a:gd name="T39" fmla="*/ 140 h 160"/>
                    <a:gd name="T40" fmla="*/ 24 w 181"/>
                    <a:gd name="T41" fmla="*/ 107 h 160"/>
                    <a:gd name="T42" fmla="*/ 33 w 181"/>
                    <a:gd name="T43" fmla="*/ 100 h 160"/>
                    <a:gd name="T44" fmla="*/ 149 w 181"/>
                    <a:gd name="T45" fmla="*/ 100 h 160"/>
                    <a:gd name="T46" fmla="*/ 157 w 181"/>
                    <a:gd name="T47" fmla="*/ 107 h 160"/>
                    <a:gd name="T48" fmla="*/ 174 w 181"/>
                    <a:gd name="T49" fmla="*/ 140 h 160"/>
                    <a:gd name="T50" fmla="*/ 170 w 181"/>
                    <a:gd name="T51" fmla="*/ 147 h 160"/>
                    <a:gd name="T52" fmla="*/ 26 w 181"/>
                    <a:gd name="T53" fmla="*/ 10 h 160"/>
                    <a:gd name="T54" fmla="*/ 31 w 181"/>
                    <a:gd name="T55" fmla="*/ 6 h 160"/>
                    <a:gd name="T56" fmla="*/ 151 w 181"/>
                    <a:gd name="T57" fmla="*/ 6 h 160"/>
                    <a:gd name="T58" fmla="*/ 155 w 181"/>
                    <a:gd name="T59" fmla="*/ 10 h 160"/>
                    <a:gd name="T60" fmla="*/ 155 w 181"/>
                    <a:gd name="T61" fmla="*/ 90 h 160"/>
                    <a:gd name="T62" fmla="*/ 151 w 181"/>
                    <a:gd name="T63" fmla="*/ 94 h 160"/>
                    <a:gd name="T64" fmla="*/ 31 w 181"/>
                    <a:gd name="T65" fmla="*/ 94 h 160"/>
                    <a:gd name="T66" fmla="*/ 26 w 181"/>
                    <a:gd name="T67" fmla="*/ 90 h 160"/>
                    <a:gd name="T68" fmla="*/ 26 w 181"/>
                    <a:gd name="T69" fmla="*/ 10 h 1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</a:cxnLst>
                  <a:rect l="0" t="0" r="r" b="b"/>
                  <a:pathLst>
                    <a:path w="181" h="160">
                      <a:moveTo>
                        <a:pt x="180" y="139"/>
                      </a:moveTo>
                      <a:cubicBezTo>
                        <a:pt x="163" y="105"/>
                        <a:pt x="163" y="105"/>
                        <a:pt x="163" y="105"/>
                      </a:cubicBezTo>
                      <a:cubicBezTo>
                        <a:pt x="162" y="102"/>
                        <a:pt x="160" y="99"/>
                        <a:pt x="158" y="97"/>
                      </a:cubicBezTo>
                      <a:cubicBezTo>
                        <a:pt x="160" y="96"/>
                        <a:pt x="161" y="93"/>
                        <a:pt x="161" y="90"/>
                      </a:cubicBezTo>
                      <a:cubicBezTo>
                        <a:pt x="161" y="10"/>
                        <a:pt x="161" y="10"/>
                        <a:pt x="161" y="10"/>
                      </a:cubicBezTo>
                      <a:cubicBezTo>
                        <a:pt x="161" y="4"/>
                        <a:pt x="157" y="0"/>
                        <a:pt x="151" y="0"/>
                      </a:cubicBezTo>
                      <a:cubicBezTo>
                        <a:pt x="31" y="0"/>
                        <a:pt x="31" y="0"/>
                        <a:pt x="31" y="0"/>
                      </a:cubicBezTo>
                      <a:cubicBezTo>
                        <a:pt x="25" y="0"/>
                        <a:pt x="20" y="4"/>
                        <a:pt x="20" y="10"/>
                      </a:cubicBezTo>
                      <a:cubicBezTo>
                        <a:pt x="20" y="90"/>
                        <a:pt x="20" y="90"/>
                        <a:pt x="20" y="90"/>
                      </a:cubicBezTo>
                      <a:cubicBezTo>
                        <a:pt x="20" y="93"/>
                        <a:pt x="22" y="96"/>
                        <a:pt x="24" y="97"/>
                      </a:cubicBezTo>
                      <a:cubicBezTo>
                        <a:pt x="22" y="99"/>
                        <a:pt x="20" y="102"/>
                        <a:pt x="19" y="105"/>
                      </a:cubicBezTo>
                      <a:cubicBezTo>
                        <a:pt x="1" y="139"/>
                        <a:pt x="1" y="139"/>
                        <a:pt x="1" y="139"/>
                      </a:cubicBezTo>
                      <a:cubicBezTo>
                        <a:pt x="0" y="142"/>
                        <a:pt x="1" y="153"/>
                        <a:pt x="3" y="156"/>
                      </a:cubicBezTo>
                      <a:cubicBezTo>
                        <a:pt x="5" y="158"/>
                        <a:pt x="8" y="160"/>
                        <a:pt x="11" y="160"/>
                      </a:cubicBezTo>
                      <a:cubicBezTo>
                        <a:pt x="170" y="160"/>
                        <a:pt x="170" y="160"/>
                        <a:pt x="170" y="160"/>
                      </a:cubicBezTo>
                      <a:cubicBezTo>
                        <a:pt x="174" y="160"/>
                        <a:pt x="177" y="158"/>
                        <a:pt x="179" y="156"/>
                      </a:cubicBezTo>
                      <a:cubicBezTo>
                        <a:pt x="181" y="153"/>
                        <a:pt x="181" y="142"/>
                        <a:pt x="180" y="139"/>
                      </a:cubicBezTo>
                      <a:close/>
                      <a:moveTo>
                        <a:pt x="170" y="147"/>
                      </a:moveTo>
                      <a:cubicBezTo>
                        <a:pt x="11" y="147"/>
                        <a:pt x="11" y="147"/>
                        <a:pt x="11" y="147"/>
                      </a:cubicBezTo>
                      <a:cubicBezTo>
                        <a:pt x="8" y="147"/>
                        <a:pt x="6" y="144"/>
                        <a:pt x="7" y="140"/>
                      </a:cubicBezTo>
                      <a:cubicBezTo>
                        <a:pt x="24" y="107"/>
                        <a:pt x="24" y="107"/>
                        <a:pt x="24" y="107"/>
                      </a:cubicBezTo>
                      <a:cubicBezTo>
                        <a:pt x="25" y="103"/>
                        <a:pt x="29" y="100"/>
                        <a:pt x="33" y="100"/>
                      </a:cubicBezTo>
                      <a:cubicBezTo>
                        <a:pt x="149" y="100"/>
                        <a:pt x="149" y="100"/>
                        <a:pt x="149" y="100"/>
                      </a:cubicBezTo>
                      <a:cubicBezTo>
                        <a:pt x="152" y="100"/>
                        <a:pt x="156" y="103"/>
                        <a:pt x="157" y="107"/>
                      </a:cubicBezTo>
                      <a:cubicBezTo>
                        <a:pt x="174" y="140"/>
                        <a:pt x="174" y="140"/>
                        <a:pt x="174" y="140"/>
                      </a:cubicBezTo>
                      <a:cubicBezTo>
                        <a:pt x="176" y="144"/>
                        <a:pt x="174" y="147"/>
                        <a:pt x="170" y="147"/>
                      </a:cubicBezTo>
                      <a:close/>
                      <a:moveTo>
                        <a:pt x="26" y="10"/>
                      </a:moveTo>
                      <a:cubicBezTo>
                        <a:pt x="26" y="8"/>
                        <a:pt x="28" y="6"/>
                        <a:pt x="31" y="6"/>
                      </a:cubicBezTo>
                      <a:cubicBezTo>
                        <a:pt x="151" y="6"/>
                        <a:pt x="151" y="6"/>
                        <a:pt x="151" y="6"/>
                      </a:cubicBezTo>
                      <a:cubicBezTo>
                        <a:pt x="153" y="6"/>
                        <a:pt x="155" y="8"/>
                        <a:pt x="155" y="10"/>
                      </a:cubicBezTo>
                      <a:cubicBezTo>
                        <a:pt x="155" y="90"/>
                        <a:pt x="155" y="90"/>
                        <a:pt x="155" y="90"/>
                      </a:cubicBezTo>
                      <a:cubicBezTo>
                        <a:pt x="155" y="92"/>
                        <a:pt x="153" y="94"/>
                        <a:pt x="151" y="94"/>
                      </a:cubicBezTo>
                      <a:cubicBezTo>
                        <a:pt x="31" y="94"/>
                        <a:pt x="31" y="94"/>
                        <a:pt x="31" y="94"/>
                      </a:cubicBezTo>
                      <a:cubicBezTo>
                        <a:pt x="28" y="94"/>
                        <a:pt x="26" y="92"/>
                        <a:pt x="26" y="90"/>
                      </a:cubicBezTo>
                      <a:lnTo>
                        <a:pt x="26" y="1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GB"/>
                  </a:defPPr>
                  <a:lvl1pPr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1pPr>
                  <a:lvl2pPr marL="742950" indent="-28575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2pPr>
                  <a:lvl3pPr marL="11430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3pPr>
                  <a:lvl4pPr marL="16002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4pPr>
                  <a:lvl5pPr marL="20574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9pPr>
                </a:lstStyle>
                <a:p>
                  <a:pPr marL="0" marR="0" lvl="0" indent="0" algn="l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Arial" charset="0"/>
                    <a:ea typeface="SimSun" pitchFamily="2" charset="-122"/>
                    <a:cs typeface="Arial" charset="0"/>
                  </a:endParaRPr>
                </a:p>
              </p:txBody>
            </p:sp>
            <p:sp>
              <p:nvSpPr>
                <p:cNvPr id="385" name="Freeform 164">
                  <a:extLst>
                    <a:ext uri="{FF2B5EF4-FFF2-40B4-BE49-F238E27FC236}">
                      <a16:creationId xmlns:a16="http://schemas.microsoft.com/office/drawing/2014/main" id="{3CCA7C58-16A2-436D-86A6-A1E6592E50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99238" y="2751138"/>
                  <a:ext cx="120650" cy="42862"/>
                </a:xfrm>
                <a:custGeom>
                  <a:avLst/>
                  <a:gdLst>
                    <a:gd name="T0" fmla="*/ 47 w 50"/>
                    <a:gd name="T1" fmla="*/ 2 h 18"/>
                    <a:gd name="T2" fmla="*/ 43 w 50"/>
                    <a:gd name="T3" fmla="*/ 0 h 18"/>
                    <a:gd name="T4" fmla="*/ 6 w 50"/>
                    <a:gd name="T5" fmla="*/ 0 h 18"/>
                    <a:gd name="T6" fmla="*/ 3 w 50"/>
                    <a:gd name="T7" fmla="*/ 2 h 18"/>
                    <a:gd name="T8" fmla="*/ 0 w 50"/>
                    <a:gd name="T9" fmla="*/ 15 h 18"/>
                    <a:gd name="T10" fmla="*/ 0 w 50"/>
                    <a:gd name="T11" fmla="*/ 17 h 18"/>
                    <a:gd name="T12" fmla="*/ 3 w 50"/>
                    <a:gd name="T13" fmla="*/ 18 h 18"/>
                    <a:gd name="T14" fmla="*/ 47 w 50"/>
                    <a:gd name="T15" fmla="*/ 18 h 18"/>
                    <a:gd name="T16" fmla="*/ 49 w 50"/>
                    <a:gd name="T17" fmla="*/ 17 h 18"/>
                    <a:gd name="T18" fmla="*/ 50 w 50"/>
                    <a:gd name="T19" fmla="*/ 15 h 18"/>
                    <a:gd name="T20" fmla="*/ 47 w 50"/>
                    <a:gd name="T21" fmla="*/ 2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50" h="18">
                      <a:moveTo>
                        <a:pt x="47" y="2"/>
                      </a:moveTo>
                      <a:cubicBezTo>
                        <a:pt x="47" y="1"/>
                        <a:pt x="45" y="0"/>
                        <a:pt x="4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5" y="0"/>
                        <a:pt x="3" y="1"/>
                        <a:pt x="3" y="2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0" y="16"/>
                        <a:pt x="0" y="17"/>
                        <a:pt x="0" y="17"/>
                      </a:cubicBezTo>
                      <a:cubicBezTo>
                        <a:pt x="1" y="18"/>
                        <a:pt x="2" y="18"/>
                        <a:pt x="3" y="18"/>
                      </a:cubicBezTo>
                      <a:cubicBezTo>
                        <a:pt x="47" y="18"/>
                        <a:pt x="47" y="18"/>
                        <a:pt x="47" y="18"/>
                      </a:cubicBezTo>
                      <a:cubicBezTo>
                        <a:pt x="48" y="18"/>
                        <a:pt x="49" y="18"/>
                        <a:pt x="49" y="17"/>
                      </a:cubicBezTo>
                      <a:cubicBezTo>
                        <a:pt x="50" y="17"/>
                        <a:pt x="50" y="16"/>
                        <a:pt x="50" y="15"/>
                      </a:cubicBezTo>
                      <a:lnTo>
                        <a:pt x="47" y="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GB"/>
                  </a:defPPr>
                  <a:lvl1pPr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1pPr>
                  <a:lvl2pPr marL="742950" indent="-28575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2pPr>
                  <a:lvl3pPr marL="11430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3pPr>
                  <a:lvl4pPr marL="16002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4pPr>
                  <a:lvl5pPr marL="20574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9pPr>
                </a:lstStyle>
                <a:p>
                  <a:pPr marL="0" marR="0" lvl="0" indent="0" algn="l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Arial" charset="0"/>
                    <a:ea typeface="SimSun" pitchFamily="2" charset="-122"/>
                    <a:cs typeface="Arial" charset="0"/>
                  </a:endParaRPr>
                </a:p>
              </p:txBody>
            </p:sp>
            <p:sp>
              <p:nvSpPr>
                <p:cNvPr id="386" name="Freeform 165">
                  <a:extLst>
                    <a:ext uri="{FF2B5EF4-FFF2-40B4-BE49-F238E27FC236}">
                      <a16:creationId xmlns:a16="http://schemas.microsoft.com/office/drawing/2014/main" id="{2B5DEB13-4C49-45C3-8C57-D59D79AB56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11923" y="2479677"/>
                  <a:ext cx="295274" cy="193676"/>
                </a:xfrm>
                <a:custGeom>
                  <a:avLst/>
                  <a:gdLst>
                    <a:gd name="T0" fmla="*/ 6 w 122"/>
                    <a:gd name="T1" fmla="*/ 80 h 80"/>
                    <a:gd name="T2" fmla="*/ 115 w 122"/>
                    <a:gd name="T3" fmla="*/ 80 h 80"/>
                    <a:gd name="T4" fmla="*/ 122 w 122"/>
                    <a:gd name="T5" fmla="*/ 73 h 80"/>
                    <a:gd name="T6" fmla="*/ 122 w 122"/>
                    <a:gd name="T7" fmla="*/ 6 h 80"/>
                    <a:gd name="T8" fmla="*/ 115 w 122"/>
                    <a:gd name="T9" fmla="*/ 0 h 80"/>
                    <a:gd name="T10" fmla="*/ 6 w 122"/>
                    <a:gd name="T11" fmla="*/ 0 h 80"/>
                    <a:gd name="T12" fmla="*/ 0 w 122"/>
                    <a:gd name="T13" fmla="*/ 6 h 80"/>
                    <a:gd name="T14" fmla="*/ 0 w 122"/>
                    <a:gd name="T15" fmla="*/ 73 h 80"/>
                    <a:gd name="T16" fmla="*/ 6 w 122"/>
                    <a:gd name="T17" fmla="*/ 80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2" h="80">
                      <a:moveTo>
                        <a:pt x="6" y="80"/>
                      </a:moveTo>
                      <a:cubicBezTo>
                        <a:pt x="115" y="80"/>
                        <a:pt x="115" y="80"/>
                        <a:pt x="115" y="80"/>
                      </a:cubicBezTo>
                      <a:cubicBezTo>
                        <a:pt x="119" y="80"/>
                        <a:pt x="122" y="77"/>
                        <a:pt x="122" y="73"/>
                      </a:cubicBezTo>
                      <a:cubicBezTo>
                        <a:pt x="122" y="6"/>
                        <a:pt x="122" y="6"/>
                        <a:pt x="122" y="6"/>
                      </a:cubicBezTo>
                      <a:cubicBezTo>
                        <a:pt x="122" y="3"/>
                        <a:pt x="119" y="0"/>
                        <a:pt x="115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6"/>
                      </a:cubicBezTo>
                      <a:cubicBezTo>
                        <a:pt x="0" y="73"/>
                        <a:pt x="0" y="73"/>
                        <a:pt x="0" y="73"/>
                      </a:cubicBezTo>
                      <a:cubicBezTo>
                        <a:pt x="0" y="77"/>
                        <a:pt x="3" y="80"/>
                        <a:pt x="6" y="8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en-GB"/>
                  </a:defPPr>
                  <a:lvl1pPr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1pPr>
                  <a:lvl2pPr marL="742950" indent="-28575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2pPr>
                  <a:lvl3pPr marL="11430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3pPr>
                  <a:lvl4pPr marL="16002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4pPr>
                  <a:lvl5pPr marL="2057400" indent="-228600" algn="l" defTabSz="457200" rtl="0" fontAlgn="base">
                    <a:spcBef>
                      <a:spcPct val="0"/>
                    </a:spcBef>
                    <a:spcAft>
                      <a:spcPct val="0"/>
                    </a:spcAft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5pPr>
                  <a:lvl6pPr marL="22860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6pPr>
                  <a:lvl7pPr marL="27432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7pPr>
                  <a:lvl8pPr marL="32004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8pPr>
                  <a:lvl9pPr marL="3657600" algn="l" defTabSz="914400" rtl="0" eaLnBrk="1" latinLnBrk="0" hangingPunct="1">
                    <a:defRPr kern="1200">
                      <a:solidFill>
                        <a:schemeClr val="bg1"/>
                      </a:solidFill>
                      <a:latin typeface="Arial" charset="0"/>
                      <a:ea typeface="SimSun" pitchFamily="2" charset="-122"/>
                      <a:cs typeface="Arial" charset="0"/>
                    </a:defRPr>
                  </a:lvl9pPr>
                </a:lstStyle>
                <a:p>
                  <a:pPr marL="0" marR="0" lvl="0" indent="0" algn="l" defTabSz="4572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505050"/>
                    </a:solidFill>
                    <a:effectLst/>
                    <a:uLnTx/>
                    <a:uFillTx/>
                    <a:latin typeface="Arial" charset="0"/>
                    <a:ea typeface="SimSun" pitchFamily="2" charset="-122"/>
                    <a:cs typeface="Arial" charset="0"/>
                  </a:endParaRPr>
                </a:p>
              </p:txBody>
            </p:sp>
          </p:grpSp>
        </p:grpSp>
        <p:sp>
          <p:nvSpPr>
            <p:cNvPr id="381" name="Rectangle 380">
              <a:extLst>
                <a:ext uri="{FF2B5EF4-FFF2-40B4-BE49-F238E27FC236}">
                  <a16:creationId xmlns:a16="http://schemas.microsoft.com/office/drawing/2014/main" id="{91A1BF42-84B0-49F4-B521-ED2001363F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03234" y="1181723"/>
              <a:ext cx="1109087" cy="2326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en-US" sz="105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87ABBA"/>
                  </a:solidFill>
                  <a:effectLst/>
                  <a:uLnTx/>
                  <a:uFillTx/>
                  <a:latin typeface="Calibri" panose="020F0502020204030204" pitchFamily="34" charset="0"/>
                  <a:ea typeface="SimSun" pitchFamily="2" charset="-122"/>
                  <a:cs typeface="Arial" charset="0"/>
                </a:rPr>
                <a:t>Ứng</a:t>
              </a:r>
              <a:r>
                <a:rPr kumimoji="0" lang="en-US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87ABBA"/>
                  </a:solidFill>
                  <a:effectLst/>
                  <a:uLnTx/>
                  <a:uFillTx/>
                  <a:latin typeface="Calibri" panose="020F0502020204030204" pitchFamily="34" charset="0"/>
                  <a:ea typeface="SimSun" pitchFamily="2" charset="-122"/>
                  <a:cs typeface="Arial" charset="0"/>
                </a:rPr>
                <a:t> </a:t>
              </a:r>
              <a:r>
                <a:rPr kumimoji="0" lang="en-US" altLang="en-US" sz="1050" b="1" i="0" u="none" strike="noStrike" kern="1200" cap="none" spc="0" normalizeH="0" baseline="0" noProof="0" dirty="0" err="1">
                  <a:ln>
                    <a:noFill/>
                  </a:ln>
                  <a:solidFill>
                    <a:srgbClr val="87ABBA"/>
                  </a:solidFill>
                  <a:effectLst/>
                  <a:uLnTx/>
                  <a:uFillTx/>
                  <a:latin typeface="Calibri" panose="020F0502020204030204" pitchFamily="34" charset="0"/>
                  <a:ea typeface="SimSun" pitchFamily="2" charset="-122"/>
                  <a:cs typeface="Arial" charset="0"/>
                </a:rPr>
                <a:t>dụng</a:t>
              </a:r>
              <a:r>
                <a:rPr kumimoji="0" lang="en-US" altLang="en-US" sz="1050" b="1" i="0" u="none" strike="noStrike" kern="1200" cap="none" spc="0" normalizeH="0" baseline="0" noProof="0" dirty="0">
                  <a:ln>
                    <a:noFill/>
                  </a:ln>
                  <a:solidFill>
                    <a:srgbClr val="87ABBA"/>
                  </a:solidFill>
                  <a:effectLst/>
                  <a:uLnTx/>
                  <a:uFillTx/>
                  <a:latin typeface="Calibri" panose="020F0502020204030204" pitchFamily="34" charset="0"/>
                  <a:ea typeface="SimSun" pitchFamily="2" charset="-122"/>
                  <a:cs typeface="Arial" charset="0"/>
                </a:rPr>
                <a:t> web</a:t>
              </a:r>
              <a:endParaRPr kumimoji="0" lang="en-US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endParaRPr>
            </a:p>
          </p:txBody>
        </p:sp>
      </p:grpSp>
      <p:grpSp>
        <p:nvGrpSpPr>
          <p:cNvPr id="387" name="Group 386">
            <a:extLst>
              <a:ext uri="{FF2B5EF4-FFF2-40B4-BE49-F238E27FC236}">
                <a16:creationId xmlns:a16="http://schemas.microsoft.com/office/drawing/2014/main" id="{28D24669-F279-42CF-BE79-AAE061FB607D}"/>
              </a:ext>
            </a:extLst>
          </p:cNvPr>
          <p:cNvGrpSpPr/>
          <p:nvPr/>
        </p:nvGrpSpPr>
        <p:grpSpPr>
          <a:xfrm>
            <a:off x="297316" y="2766692"/>
            <a:ext cx="957005" cy="679886"/>
            <a:chOff x="4638762" y="1943107"/>
            <a:chExt cx="1017514" cy="944382"/>
          </a:xfrm>
        </p:grpSpPr>
        <p:sp>
          <p:nvSpPr>
            <p:cNvPr id="388" name="Rounded Rectangle 168">
              <a:extLst>
                <a:ext uri="{FF2B5EF4-FFF2-40B4-BE49-F238E27FC236}">
                  <a16:creationId xmlns:a16="http://schemas.microsoft.com/office/drawing/2014/main" id="{D6C17794-6B43-4A48-8439-DE4EDEB15B23}"/>
                </a:ext>
              </a:extLst>
            </p:cNvPr>
            <p:cNvSpPr/>
            <p:nvPr/>
          </p:nvSpPr>
          <p:spPr>
            <a:xfrm>
              <a:off x="4638762" y="1943107"/>
              <a:ext cx="1017514" cy="944382"/>
            </a:xfrm>
            <a:prstGeom prst="round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0070C0"/>
              </a:solidFill>
              <a:prstDash val="solid"/>
              <a:miter lim="800000"/>
            </a:ln>
            <a:effectLst/>
          </p:spPr>
          <p:txBody>
            <a:bodyPr rtlCol="0" anchor="ctr"/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9" name="TextBox 48">
              <a:extLst>
                <a:ext uri="{FF2B5EF4-FFF2-40B4-BE49-F238E27FC236}">
                  <a16:creationId xmlns:a16="http://schemas.microsoft.com/office/drawing/2014/main" id="{AE43220F-CBAA-4BDF-8C93-31C8B8223BD9}"/>
                </a:ext>
              </a:extLst>
            </p:cNvPr>
            <p:cNvSpPr txBox="1"/>
            <p:nvPr/>
          </p:nvSpPr>
          <p:spPr>
            <a:xfrm>
              <a:off x="4878257" y="2441294"/>
              <a:ext cx="544031" cy="42751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GB"/>
              </a:defPPr>
              <a:lvl1pPr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1pPr>
              <a:lvl2pPr marL="742950" indent="-28575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2pPr>
              <a:lvl3pPr marL="11430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3pPr>
              <a:lvl4pPr marL="16002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4pPr>
              <a:lvl5pPr marL="2057400" indent="-228600" algn="l" defTabSz="457200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bg1"/>
                  </a:solidFill>
                  <a:latin typeface="Arial" charset="0"/>
                  <a:ea typeface="SimSun" pitchFamily="2" charset="-122"/>
                  <a:cs typeface="Arial" charset="0"/>
                </a:defRPr>
              </a:lvl9pPr>
            </a:lstStyle>
            <a:p>
              <a:pPr marL="0" marR="0" lvl="0" indent="0" algn="ct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700" noProof="0" dirty="0" smtClean="0">
                  <a:solidFill>
                    <a:srgbClr val="0070C0"/>
                  </a:solidFill>
                </a:rPr>
                <a:t>BÁC SỸ</a:t>
              </a:r>
              <a:br>
                <a:rPr lang="en-US" sz="700" noProof="0" dirty="0" smtClean="0">
                  <a:solidFill>
                    <a:srgbClr val="0070C0"/>
                  </a:solidFill>
                </a:rPr>
              </a:br>
              <a:r>
                <a:rPr lang="en-US" sz="700" noProof="0" dirty="0" smtClean="0">
                  <a:solidFill>
                    <a:srgbClr val="0070C0"/>
                  </a:solidFill>
                </a:rPr>
                <a:t>PKTN</a:t>
              </a:r>
              <a:endParaRPr kumimoji="0" lang="en-US" sz="700" b="0" i="0" u="none" strike="noStrike" kern="1200" cap="none" spc="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charset="0"/>
                <a:ea typeface="SimSun" pitchFamily="2" charset="-122"/>
                <a:cs typeface="Arial" charset="0"/>
              </a:endParaRPr>
            </a:p>
          </p:txBody>
        </p:sp>
      </p:grpSp>
      <p:pic>
        <p:nvPicPr>
          <p:cNvPr id="391" name="Picture 261">
            <a:extLst>
              <a:ext uri="{FF2B5EF4-FFF2-40B4-BE49-F238E27FC236}">
                <a16:creationId xmlns:a16="http://schemas.microsoft.com/office/drawing/2014/main" id="{4351F814-B99C-47A7-9929-E85FA2A692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871" y="2775662"/>
            <a:ext cx="308836" cy="3222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2" name="Straight Arrow Connector 391">
            <a:extLst>
              <a:ext uri="{FF2B5EF4-FFF2-40B4-BE49-F238E27FC236}">
                <a16:creationId xmlns:a16="http://schemas.microsoft.com/office/drawing/2014/main" id="{131B30DA-065A-47AC-AEE8-0755CE7462A9}"/>
              </a:ext>
            </a:extLst>
          </p:cNvPr>
          <p:cNvCxnSpPr>
            <a:cxnSpLocks/>
            <a:stCxn id="374" idx="3"/>
          </p:cNvCxnSpPr>
          <p:nvPr/>
        </p:nvCxnSpPr>
        <p:spPr>
          <a:xfrm flipV="1">
            <a:off x="2724006" y="3086972"/>
            <a:ext cx="587605" cy="2676"/>
          </a:xfrm>
          <a:prstGeom prst="straightConnector1">
            <a:avLst/>
          </a:prstGeom>
          <a:noFill/>
          <a:ln w="508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  <p:pic>
        <p:nvPicPr>
          <p:cNvPr id="393" name="Picture 263">
            <a:extLst>
              <a:ext uri="{FF2B5EF4-FFF2-40B4-BE49-F238E27FC236}">
                <a16:creationId xmlns:a16="http://schemas.microsoft.com/office/drawing/2014/main" id="{BEC2BAA0-68C5-4211-8FC5-3E28E4B18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7048" y="5857630"/>
            <a:ext cx="461426" cy="466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94" name="Picture 1337">
            <a:extLst>
              <a:ext uri="{FF2B5EF4-FFF2-40B4-BE49-F238E27FC236}">
                <a16:creationId xmlns:a16="http://schemas.microsoft.com/office/drawing/2014/main" id="{2E6F193C-202A-445F-90F2-4BAD23098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3235" y="5886899"/>
            <a:ext cx="396210" cy="37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95" name="Straight Arrow Connector 394">
            <a:extLst>
              <a:ext uri="{FF2B5EF4-FFF2-40B4-BE49-F238E27FC236}">
                <a16:creationId xmlns:a16="http://schemas.microsoft.com/office/drawing/2014/main" id="{F5656D2F-DD1B-4E80-9D69-11C25E5F5282}"/>
              </a:ext>
            </a:extLst>
          </p:cNvPr>
          <p:cNvCxnSpPr>
            <a:cxnSpLocks/>
            <a:endCxn id="176" idx="0"/>
          </p:cNvCxnSpPr>
          <p:nvPr/>
        </p:nvCxnSpPr>
        <p:spPr>
          <a:xfrm>
            <a:off x="5448917" y="5233739"/>
            <a:ext cx="690" cy="446453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396" name="Straight Arrow Connector 395">
            <a:extLst>
              <a:ext uri="{FF2B5EF4-FFF2-40B4-BE49-F238E27FC236}">
                <a16:creationId xmlns:a16="http://schemas.microsoft.com/office/drawing/2014/main" id="{F5656D2F-DD1B-4E80-9D69-11C25E5F5282}"/>
              </a:ext>
            </a:extLst>
          </p:cNvPr>
          <p:cNvCxnSpPr>
            <a:cxnSpLocks/>
          </p:cNvCxnSpPr>
          <p:nvPr/>
        </p:nvCxnSpPr>
        <p:spPr>
          <a:xfrm>
            <a:off x="7081326" y="5240712"/>
            <a:ext cx="690" cy="446453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  <p:cxnSp>
        <p:nvCxnSpPr>
          <p:cNvPr id="397" name="Straight Arrow Connector 396">
            <a:extLst>
              <a:ext uri="{FF2B5EF4-FFF2-40B4-BE49-F238E27FC236}">
                <a16:creationId xmlns:a16="http://schemas.microsoft.com/office/drawing/2014/main" id="{F5656D2F-DD1B-4E80-9D69-11C25E5F5282}"/>
              </a:ext>
            </a:extLst>
          </p:cNvPr>
          <p:cNvCxnSpPr>
            <a:cxnSpLocks/>
          </p:cNvCxnSpPr>
          <p:nvPr/>
        </p:nvCxnSpPr>
        <p:spPr>
          <a:xfrm>
            <a:off x="9039284" y="3996302"/>
            <a:ext cx="378458" cy="0"/>
          </a:xfrm>
          <a:prstGeom prst="straightConnector1">
            <a:avLst/>
          </a:prstGeom>
          <a:noFill/>
          <a:ln w="38100" cap="flat" cmpd="sng" algn="ctr">
            <a:solidFill>
              <a:srgbClr val="5B9BD5"/>
            </a:solidFill>
            <a:prstDash val="solid"/>
            <a:miter lim="800000"/>
            <a:headEnd type="triangle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945732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5421387" y="150371"/>
            <a:ext cx="4195380" cy="5601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hangingPunct="0">
              <a:lnSpc>
                <a:spcPct val="95000"/>
              </a:lnSpc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3200" b="1" dirty="0">
                <a:solidFill>
                  <a:srgbClr val="FFFFFF"/>
                </a:solidFill>
              </a:rPr>
              <a:t>LỘ TRÌNH QUẢN LÝ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28E52BD-5A38-4E31-A2FB-16BBF7B343D7}"/>
              </a:ext>
            </a:extLst>
          </p:cNvPr>
          <p:cNvSpPr/>
          <p:nvPr/>
        </p:nvSpPr>
        <p:spPr>
          <a:xfrm>
            <a:off x="1083207" y="1418301"/>
            <a:ext cx="10165500" cy="1418836"/>
          </a:xfrm>
          <a:prstGeom prst="rect">
            <a:avLst/>
          </a:prstGeom>
          <a:solidFill>
            <a:srgbClr val="7FBA00">
              <a:alpha val="50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E9ABBB00-56D9-44D1-B438-79497B013733}"/>
              </a:ext>
            </a:extLst>
          </p:cNvPr>
          <p:cNvSpPr txBox="1"/>
          <p:nvPr/>
        </p:nvSpPr>
        <p:spPr>
          <a:xfrm>
            <a:off x="2086969" y="1407889"/>
            <a:ext cx="9544230" cy="1415772"/>
          </a:xfrm>
          <a:prstGeom prst="rect">
            <a:avLst/>
          </a:prstGeom>
          <a:noFill/>
          <a:effectLst/>
        </p:spPr>
        <p:txBody>
          <a:bodyPr wrap="square" lIns="182880" tIns="91440" rIns="182880" bIns="91440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Quản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lý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nhà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thuốc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bằng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các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văn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bản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quy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định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hiện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hành</a:t>
            </a:r>
          </a:p>
          <a:p>
            <a:pPr marL="285750" indent="-285750">
              <a:buFont typeface="Wingdings" charset="2"/>
              <a:buChar char="ü"/>
            </a:pPr>
            <a:r>
              <a:rPr lang="en-US" sz="2000" dirty="0" err="1"/>
              <a:t>Liên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</a:t>
            </a:r>
            <a:r>
              <a:rPr lang="en-US" sz="2000" dirty="0" err="1"/>
              <a:t>dữ</a:t>
            </a:r>
            <a:r>
              <a:rPr lang="en-US" sz="2000" dirty="0"/>
              <a:t> </a:t>
            </a:r>
            <a:r>
              <a:rPr lang="en-US" sz="2000" dirty="0" err="1"/>
              <a:t>liệu</a:t>
            </a:r>
            <a:r>
              <a:rPr lang="en-US" sz="2000" dirty="0"/>
              <a:t> </a:t>
            </a:r>
            <a:r>
              <a:rPr lang="en-US" sz="2000" dirty="0" err="1"/>
              <a:t>giữa</a:t>
            </a:r>
            <a:r>
              <a:rPr lang="en-US" sz="2000" dirty="0"/>
              <a:t> c</a:t>
            </a:r>
            <a:r>
              <a:rPr lang="vi-VN" sz="2000" dirty="0"/>
              <a:t>ơ</a:t>
            </a:r>
            <a:r>
              <a:rPr lang="en-US" sz="2000" dirty="0"/>
              <a:t> </a:t>
            </a:r>
            <a:r>
              <a:rPr lang="en-US" sz="2000" dirty="0" err="1"/>
              <a:t>sở</a:t>
            </a:r>
            <a:r>
              <a:rPr lang="en-US" sz="2000" dirty="0"/>
              <a:t> y </a:t>
            </a:r>
            <a:r>
              <a:rPr lang="en-US" sz="2000" dirty="0" err="1"/>
              <a:t>tế</a:t>
            </a:r>
            <a:r>
              <a:rPr lang="en-US" sz="2000" dirty="0"/>
              <a:t> </a:t>
            </a:r>
            <a:r>
              <a:rPr lang="en-US" sz="2000" dirty="0" err="1"/>
              <a:t>với</a:t>
            </a:r>
            <a:r>
              <a:rPr lang="en-US" sz="2000" dirty="0"/>
              <a:t> </a:t>
            </a:r>
            <a:r>
              <a:rPr lang="en-US" sz="2000" dirty="0" err="1"/>
              <a:t>nhà</a:t>
            </a:r>
            <a:r>
              <a:rPr lang="en-US" sz="2000" dirty="0"/>
              <a:t> </a:t>
            </a:r>
            <a:r>
              <a:rPr lang="en-US" sz="2000" dirty="0" err="1"/>
              <a:t>thuốc</a:t>
            </a:r>
            <a:r>
              <a:rPr lang="en-US" sz="2000" dirty="0"/>
              <a:t>, </a:t>
            </a:r>
            <a:r>
              <a:rPr lang="en-US" sz="2000" dirty="0" err="1"/>
              <a:t>Tăng</a:t>
            </a:r>
            <a:r>
              <a:rPr lang="en-US" sz="2000" dirty="0"/>
              <a:t> </a:t>
            </a:r>
            <a:r>
              <a:rPr lang="en-US" sz="2000" dirty="0" err="1"/>
              <a:t>cường</a:t>
            </a:r>
            <a:r>
              <a:rPr lang="en-US" sz="2000" dirty="0"/>
              <a:t> </a:t>
            </a:r>
            <a:r>
              <a:rPr lang="en-US" sz="2000" dirty="0" err="1"/>
              <a:t>kiểm</a:t>
            </a:r>
            <a:r>
              <a:rPr lang="en-US" sz="2000" dirty="0"/>
              <a:t> </a:t>
            </a:r>
            <a:r>
              <a:rPr lang="en-US" sz="2000" dirty="0" err="1"/>
              <a:t>soát</a:t>
            </a:r>
            <a:r>
              <a:rPr lang="en-US" sz="2000" dirty="0"/>
              <a:t> </a:t>
            </a:r>
            <a:r>
              <a:rPr lang="en-US" sz="2000" dirty="0" err="1"/>
              <a:t>việc</a:t>
            </a:r>
            <a:r>
              <a:rPr lang="en-US" sz="2000" dirty="0"/>
              <a:t> </a:t>
            </a:r>
            <a:r>
              <a:rPr lang="en-US" sz="2000" dirty="0" err="1"/>
              <a:t>thực</a:t>
            </a:r>
            <a:r>
              <a:rPr lang="en-US" sz="2000" dirty="0"/>
              <a:t> </a:t>
            </a:r>
            <a:r>
              <a:rPr lang="en-US" sz="2000" dirty="0" err="1"/>
              <a:t>hiện</a:t>
            </a:r>
            <a:r>
              <a:rPr lang="en-US" sz="2000" dirty="0"/>
              <a:t> </a:t>
            </a:r>
            <a:r>
              <a:rPr lang="en-US" sz="2000" dirty="0" err="1"/>
              <a:t>đối</a:t>
            </a:r>
            <a:r>
              <a:rPr lang="en-US" sz="2000" dirty="0"/>
              <a:t> </a:t>
            </a:r>
            <a:r>
              <a:rPr lang="en-US" sz="2000" dirty="0" err="1"/>
              <a:t>với</a:t>
            </a:r>
            <a:r>
              <a:rPr lang="en-US" sz="2000" dirty="0"/>
              <a:t> </a:t>
            </a:r>
            <a:r>
              <a:rPr lang="en-US" sz="2000" dirty="0" err="1"/>
              <a:t>nhà</a:t>
            </a:r>
            <a:r>
              <a:rPr lang="en-US" sz="2000" dirty="0"/>
              <a:t> </a:t>
            </a:r>
            <a:r>
              <a:rPr lang="en-US" sz="2000" dirty="0" err="1"/>
              <a:t>thuốc</a:t>
            </a:r>
            <a:r>
              <a:rPr lang="en-US" sz="2000" dirty="0"/>
              <a:t>. </a:t>
            </a:r>
            <a:r>
              <a:rPr lang="en-US" sz="2000" dirty="0" err="1"/>
              <a:t>Giai</a:t>
            </a:r>
            <a:r>
              <a:rPr lang="en-US" sz="2000" dirty="0"/>
              <a:t> </a:t>
            </a:r>
            <a:r>
              <a:rPr lang="en-US" sz="2000" dirty="0" err="1"/>
              <a:t>đoạn</a:t>
            </a:r>
            <a:r>
              <a:rPr lang="en-US" sz="2000" dirty="0"/>
              <a:t> </a:t>
            </a:r>
            <a:r>
              <a:rPr lang="en-US" sz="2000" dirty="0" err="1"/>
              <a:t>này</a:t>
            </a:r>
            <a:r>
              <a:rPr lang="en-US" sz="2000" dirty="0"/>
              <a:t> </a:t>
            </a:r>
            <a:r>
              <a:rPr lang="en-US" sz="2000" dirty="0" err="1"/>
              <a:t>cung</a:t>
            </a:r>
            <a:r>
              <a:rPr lang="en-US" sz="2000" dirty="0"/>
              <a:t> </a:t>
            </a:r>
            <a:r>
              <a:rPr lang="en-US" sz="2000" dirty="0" err="1"/>
              <a:t>cấp</a:t>
            </a:r>
            <a:r>
              <a:rPr lang="en-US" sz="2000" dirty="0"/>
              <a:t> các </a:t>
            </a:r>
            <a:r>
              <a:rPr lang="en-US" sz="2000" dirty="0" err="1"/>
              <a:t>sổ</a:t>
            </a:r>
            <a:r>
              <a:rPr lang="en-US" sz="2000" dirty="0"/>
              <a:t> </a:t>
            </a:r>
            <a:r>
              <a:rPr lang="en-US" sz="2000" dirty="0" err="1"/>
              <a:t>điện</a:t>
            </a:r>
            <a:r>
              <a:rPr lang="en-US" sz="2000" dirty="0"/>
              <a:t> </a:t>
            </a:r>
            <a:r>
              <a:rPr lang="en-US" sz="2000" dirty="0" err="1"/>
              <a:t>tử</a:t>
            </a:r>
            <a:r>
              <a:rPr lang="en-US" sz="2000" dirty="0"/>
              <a:t> </a:t>
            </a:r>
            <a:r>
              <a:rPr lang="en-US" sz="2000" dirty="0" err="1"/>
              <a:t>để</a:t>
            </a:r>
            <a:r>
              <a:rPr lang="en-US" sz="2000" dirty="0"/>
              <a:t> </a:t>
            </a:r>
            <a:r>
              <a:rPr lang="en-US" sz="2000" dirty="0" err="1"/>
              <a:t>hiệu</a:t>
            </a:r>
            <a:r>
              <a:rPr lang="en-US" sz="2000" dirty="0"/>
              <a:t> </a:t>
            </a:r>
            <a:r>
              <a:rPr lang="en-US" sz="2000" dirty="0" err="1"/>
              <a:t>thuốc</a:t>
            </a:r>
            <a:r>
              <a:rPr lang="en-US" sz="2000" dirty="0"/>
              <a:t> </a:t>
            </a:r>
            <a:r>
              <a:rPr lang="en-US" sz="2000" dirty="0" err="1"/>
              <a:t>khai</a:t>
            </a:r>
            <a:r>
              <a:rPr lang="en-US" sz="2000" dirty="0"/>
              <a:t> </a:t>
            </a:r>
            <a:r>
              <a:rPr lang="en-US" sz="2000" dirty="0" err="1"/>
              <a:t>báo</a:t>
            </a:r>
            <a:r>
              <a:rPr lang="en-US" sz="2000" dirty="0"/>
              <a:t> </a:t>
            </a:r>
            <a:r>
              <a:rPr lang="en-US" sz="2000" dirty="0" err="1"/>
              <a:t>thay</a:t>
            </a:r>
            <a:r>
              <a:rPr lang="en-US" sz="2000" dirty="0"/>
              <a:t> </a:t>
            </a:r>
            <a:r>
              <a:rPr lang="en-US" sz="2000" dirty="0" err="1"/>
              <a:t>vì</a:t>
            </a:r>
            <a:r>
              <a:rPr lang="en-US" sz="2000" dirty="0"/>
              <a:t> </a:t>
            </a:r>
            <a:r>
              <a:rPr lang="en-US" sz="2000" dirty="0" err="1"/>
              <a:t>ghi</a:t>
            </a:r>
            <a:r>
              <a:rPr lang="en-US" sz="2000" dirty="0"/>
              <a:t> </a:t>
            </a:r>
            <a:r>
              <a:rPr lang="en-US" sz="2000" dirty="0" err="1"/>
              <a:t>tay</a:t>
            </a:r>
            <a:r>
              <a:rPr lang="en-US" sz="2000" dirty="0"/>
              <a:t>.</a:t>
            </a:r>
            <a:endParaRPr lang="en-US" sz="2000" dirty="0">
              <a:solidFill>
                <a:schemeClr val="bg1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FDEBB56-E7E4-467C-94AB-5DD809813AF6}"/>
              </a:ext>
            </a:extLst>
          </p:cNvPr>
          <p:cNvSpPr txBox="1"/>
          <p:nvPr/>
        </p:nvSpPr>
        <p:spPr>
          <a:xfrm>
            <a:off x="1172569" y="792336"/>
            <a:ext cx="914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rgbClr val="F9F9F9"/>
                </a:solidFill>
              </a:rPr>
              <a:t>1</a:t>
            </a:r>
            <a:endParaRPr lang="en-PH" sz="16600" b="1" dirty="0">
              <a:solidFill>
                <a:srgbClr val="F9F9F9"/>
              </a:solidFill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8C5B5AB9-9532-4211-B55A-F397D2DCCAE3}"/>
              </a:ext>
            </a:extLst>
          </p:cNvPr>
          <p:cNvSpPr/>
          <p:nvPr/>
        </p:nvSpPr>
        <p:spPr>
          <a:xfrm>
            <a:off x="1080752" y="3328600"/>
            <a:ext cx="10175082" cy="736579"/>
          </a:xfrm>
          <a:prstGeom prst="rect">
            <a:avLst/>
          </a:prstGeom>
          <a:solidFill>
            <a:srgbClr val="0070C0">
              <a:alpha val="50000"/>
            </a:srgb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856E228-183D-4437-9297-79BDB01DB926}"/>
              </a:ext>
            </a:extLst>
          </p:cNvPr>
          <p:cNvSpPr/>
          <p:nvPr/>
        </p:nvSpPr>
        <p:spPr>
          <a:xfrm>
            <a:off x="1103647" y="4570119"/>
            <a:ext cx="10122362" cy="1616497"/>
          </a:xfrm>
          <a:prstGeom prst="rect">
            <a:avLst/>
          </a:prstGeom>
          <a:solidFill>
            <a:schemeClr val="accent4">
              <a:alpha val="5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A965102-C5F1-4F99-A729-A8FA6D6A539C}"/>
              </a:ext>
            </a:extLst>
          </p:cNvPr>
          <p:cNvSpPr txBox="1"/>
          <p:nvPr/>
        </p:nvSpPr>
        <p:spPr>
          <a:xfrm>
            <a:off x="2086969" y="4779061"/>
            <a:ext cx="8762654" cy="1107996"/>
          </a:xfrm>
          <a:prstGeom prst="rect">
            <a:avLst/>
          </a:prstGeom>
          <a:noFill/>
          <a:effectLst/>
        </p:spPr>
        <p:txBody>
          <a:bodyPr wrap="square" lIns="182880" tIns="91440" rIns="182880" bIns="91440" rtlCol="0">
            <a:spAutoFit/>
          </a:bodyPr>
          <a:lstStyle/>
          <a:p>
            <a:pPr algn="just"/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Quản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lý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nhập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xuất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thuốc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kháng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sinh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tại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nhà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thuốc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và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quy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định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lượng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nhập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phải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cân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bằng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với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lượng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bán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được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ghi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nhận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trên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hệ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thống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quản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lý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bán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thuốc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kê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đơn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29D97DC-0B4A-4D0A-B9D5-47697DE2E399}"/>
              </a:ext>
            </a:extLst>
          </p:cNvPr>
          <p:cNvSpPr txBox="1"/>
          <p:nvPr/>
        </p:nvSpPr>
        <p:spPr>
          <a:xfrm>
            <a:off x="1253383" y="4009620"/>
            <a:ext cx="914400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b="1" dirty="0">
                <a:solidFill>
                  <a:srgbClr val="F9F9F9"/>
                </a:solidFill>
              </a:rPr>
              <a:t>2</a:t>
            </a:r>
            <a:endParaRPr lang="en-PH" sz="16600" b="1" dirty="0">
              <a:solidFill>
                <a:srgbClr val="F9F9F9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9ED11E54-2C93-43EC-9808-FB0622C431B8}"/>
              </a:ext>
            </a:extLst>
          </p:cNvPr>
          <p:cNvSpPr txBox="1"/>
          <p:nvPr/>
        </p:nvSpPr>
        <p:spPr>
          <a:xfrm>
            <a:off x="2086969" y="3264960"/>
            <a:ext cx="8762654" cy="800219"/>
          </a:xfrm>
          <a:prstGeom prst="rect">
            <a:avLst/>
          </a:prstGeom>
          <a:noFill/>
          <a:effectLst/>
        </p:spPr>
        <p:txBody>
          <a:bodyPr wrap="square" lIns="182880" tIns="91440" rIns="182880" bIns="91440" rtlCol="0">
            <a:spAutoFit/>
          </a:bodyPr>
          <a:lstStyle/>
          <a:p>
            <a:pPr algn="just"/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Bộ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Y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tế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ban hành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quy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định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về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kiểm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soát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nhập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xuất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thuốc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kháng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sinh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tại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hiệu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thuốc</a:t>
            </a:r>
            <a:r>
              <a:rPr lang="en-US" sz="2000" dirty="0">
                <a:solidFill>
                  <a:schemeClr val="bg1"/>
                </a:solidFill>
                <a:latin typeface="Segoe UI" pitchFamily="34" charset="0"/>
                <a:cs typeface="Segoe UI" pitchFamily="34" charset="0"/>
              </a:rPr>
              <a:t>. </a:t>
            </a:r>
            <a:endParaRPr lang="en-PH" sz="2000" dirty="0">
              <a:solidFill>
                <a:schemeClr val="bg1"/>
              </a:solidFill>
              <a:latin typeface="Segoe UI" pitchFamily="34" charset="0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816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5021436" y="150371"/>
            <a:ext cx="4995278" cy="5601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0" hangingPunct="0">
              <a:lnSpc>
                <a:spcPct val="95000"/>
              </a:lnSpc>
              <a:buSzPct val="10000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</a:pPr>
            <a:r>
              <a:rPr lang="en-US" sz="3200" b="1" dirty="0">
                <a:solidFill>
                  <a:srgbClr val="FFFFFF"/>
                </a:solidFill>
              </a:rPr>
              <a:t>KẾ HOẠCH GIAI ĐOẠN 1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719604" y="2455131"/>
            <a:ext cx="10979727" cy="2492710"/>
            <a:chOff x="762000" y="2293939"/>
            <a:chExt cx="10979727" cy="2492710"/>
          </a:xfrm>
        </p:grpSpPr>
        <p:cxnSp>
          <p:nvCxnSpPr>
            <p:cNvPr id="5" name="Straight Arrow Connector 6"/>
            <p:cNvCxnSpPr>
              <a:cxnSpLocks noChangeShapeType="1"/>
            </p:cNvCxnSpPr>
            <p:nvPr/>
          </p:nvCxnSpPr>
          <p:spPr bwMode="auto">
            <a:xfrm>
              <a:off x="914400" y="4303715"/>
              <a:ext cx="10827327" cy="9525"/>
            </a:xfrm>
            <a:prstGeom prst="straightConnector1">
              <a:avLst/>
            </a:prstGeom>
            <a:noFill/>
            <a:ln w="19050">
              <a:solidFill>
                <a:srgbClr val="49506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6" name="TextBox 9"/>
            <p:cNvSpPr txBox="1">
              <a:spLocks noChangeArrowheads="1"/>
            </p:cNvSpPr>
            <p:nvPr/>
          </p:nvSpPr>
          <p:spPr bwMode="auto">
            <a:xfrm>
              <a:off x="762000" y="4429122"/>
              <a:ext cx="364202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8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ct val="20000"/>
                </a:spcBef>
                <a:buSzPct val="60000"/>
                <a:buFont typeface="Courier New" panose="02070309020205020404" pitchFamily="49" charset="0"/>
                <a:buChar char="o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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dirty="0"/>
                <a:t>T0</a:t>
              </a:r>
            </a:p>
          </p:txBody>
        </p:sp>
        <p:cxnSp>
          <p:nvCxnSpPr>
            <p:cNvPr id="7" name="Straight Connector 13"/>
            <p:cNvCxnSpPr>
              <a:cxnSpLocks noChangeShapeType="1"/>
            </p:cNvCxnSpPr>
            <p:nvPr/>
          </p:nvCxnSpPr>
          <p:spPr bwMode="auto">
            <a:xfrm>
              <a:off x="3103609" y="4213228"/>
              <a:ext cx="4763" cy="157163"/>
            </a:xfrm>
            <a:prstGeom prst="line">
              <a:avLst/>
            </a:prstGeom>
            <a:noFill/>
            <a:ln w="19050">
              <a:solidFill>
                <a:srgbClr val="49506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8" name="Straight Arrow Connector 25"/>
            <p:cNvCxnSpPr>
              <a:cxnSpLocks noChangeShapeType="1"/>
            </p:cNvCxnSpPr>
            <p:nvPr/>
          </p:nvCxnSpPr>
          <p:spPr bwMode="auto">
            <a:xfrm>
              <a:off x="4003387" y="2293939"/>
              <a:ext cx="6029325" cy="0"/>
            </a:xfrm>
            <a:prstGeom prst="straightConnector1">
              <a:avLst/>
            </a:prstGeom>
            <a:noFill/>
            <a:ln w="25400">
              <a:solidFill>
                <a:schemeClr val="bg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9" name="Straight Arrow Connector 30"/>
            <p:cNvCxnSpPr>
              <a:cxnSpLocks noChangeShapeType="1"/>
            </p:cNvCxnSpPr>
            <p:nvPr/>
          </p:nvCxnSpPr>
          <p:spPr bwMode="auto">
            <a:xfrm>
              <a:off x="4716175" y="3255964"/>
              <a:ext cx="5087937" cy="0"/>
            </a:xfrm>
            <a:prstGeom prst="straightConnector1">
              <a:avLst/>
            </a:prstGeom>
            <a:noFill/>
            <a:ln w="25400">
              <a:solidFill>
                <a:schemeClr val="bg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" name="Straight Arrow Connector 21"/>
            <p:cNvCxnSpPr>
              <a:cxnSpLocks noChangeShapeType="1"/>
            </p:cNvCxnSpPr>
            <p:nvPr/>
          </p:nvCxnSpPr>
          <p:spPr bwMode="auto">
            <a:xfrm flipV="1">
              <a:off x="6202075" y="4513264"/>
              <a:ext cx="4078287" cy="6350"/>
            </a:xfrm>
            <a:prstGeom prst="straightConnector1">
              <a:avLst/>
            </a:prstGeom>
            <a:noFill/>
            <a:ln w="25400">
              <a:solidFill>
                <a:schemeClr val="bg1"/>
              </a:solidFill>
              <a:round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" name="Straight Connector 13"/>
            <p:cNvCxnSpPr>
              <a:cxnSpLocks noChangeShapeType="1"/>
            </p:cNvCxnSpPr>
            <p:nvPr/>
          </p:nvCxnSpPr>
          <p:spPr bwMode="auto">
            <a:xfrm>
              <a:off x="7821455" y="4240215"/>
              <a:ext cx="4763" cy="155575"/>
            </a:xfrm>
            <a:prstGeom prst="line">
              <a:avLst/>
            </a:prstGeom>
            <a:noFill/>
            <a:ln w="19050">
              <a:solidFill>
                <a:srgbClr val="49506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3" name="TextBox 9"/>
            <p:cNvSpPr txBox="1">
              <a:spLocks noChangeArrowheads="1"/>
            </p:cNvSpPr>
            <p:nvPr/>
          </p:nvSpPr>
          <p:spPr bwMode="auto">
            <a:xfrm>
              <a:off x="5831084" y="4478872"/>
              <a:ext cx="1114408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8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ct val="20000"/>
                </a:spcBef>
                <a:buSzPct val="60000"/>
                <a:buFont typeface="Courier New" panose="02070309020205020404" pitchFamily="49" charset="0"/>
                <a:buChar char="o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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dirty="0"/>
                <a:t>T0 + 9 Tháng</a:t>
              </a:r>
            </a:p>
          </p:txBody>
        </p:sp>
        <p:sp>
          <p:nvSpPr>
            <p:cNvPr id="17" name="Pentagon 4"/>
            <p:cNvSpPr>
              <a:spLocks noChangeArrowheads="1"/>
            </p:cNvSpPr>
            <p:nvPr/>
          </p:nvSpPr>
          <p:spPr bwMode="auto">
            <a:xfrm>
              <a:off x="914400" y="2362200"/>
              <a:ext cx="6907055" cy="564719"/>
            </a:xfrm>
            <a:prstGeom prst="homePlate">
              <a:avLst>
                <a:gd name="adj" fmla="val 49975"/>
              </a:avLst>
            </a:prstGeom>
            <a:solidFill>
              <a:srgbClr val="595B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8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ct val="20000"/>
                </a:spcBef>
                <a:buSzPct val="60000"/>
                <a:buFont typeface="Courier New" panose="02070309020205020404" pitchFamily="49" charset="0"/>
                <a:buChar char="o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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600" dirty="0" err="1">
                  <a:solidFill>
                    <a:schemeClr val="bg1"/>
                  </a:solidFill>
                </a:rPr>
                <a:t>Thiết</a:t>
              </a:r>
              <a:r>
                <a:rPr lang="en-US" altLang="en-US" sz="1600" dirty="0">
                  <a:solidFill>
                    <a:schemeClr val="bg1"/>
                  </a:solidFill>
                </a:rPr>
                <a:t> </a:t>
              </a:r>
              <a:r>
                <a:rPr lang="en-US" altLang="en-US" sz="1600" dirty="0" err="1">
                  <a:solidFill>
                    <a:schemeClr val="bg1"/>
                  </a:solidFill>
                </a:rPr>
                <a:t>kế</a:t>
              </a:r>
              <a:r>
                <a:rPr lang="en-US" altLang="en-US" sz="1600" dirty="0">
                  <a:solidFill>
                    <a:schemeClr val="bg1"/>
                  </a:solidFill>
                </a:rPr>
                <a:t> </a:t>
              </a:r>
              <a:r>
                <a:rPr lang="en-US" altLang="en-US" sz="1600" dirty="0" err="1">
                  <a:solidFill>
                    <a:schemeClr val="bg1"/>
                  </a:solidFill>
                </a:rPr>
                <a:t>phát</a:t>
              </a:r>
              <a:r>
                <a:rPr lang="en-US" altLang="en-US" sz="1600" dirty="0">
                  <a:solidFill>
                    <a:schemeClr val="bg1"/>
                  </a:solidFill>
                </a:rPr>
                <a:t> </a:t>
              </a:r>
              <a:r>
                <a:rPr lang="en-US" altLang="en-US" sz="1600" dirty="0" err="1">
                  <a:solidFill>
                    <a:schemeClr val="bg1"/>
                  </a:solidFill>
                </a:rPr>
                <a:t>triển</a:t>
              </a:r>
              <a:endParaRPr lang="en-US" altLang="en-US" sz="1600" dirty="0">
                <a:solidFill>
                  <a:schemeClr val="bg1"/>
                </a:solidFill>
              </a:endParaRPr>
            </a:p>
          </p:txBody>
        </p:sp>
        <p:sp>
          <p:nvSpPr>
            <p:cNvPr id="18" name="Pentagon 33"/>
            <p:cNvSpPr>
              <a:spLocks noChangeArrowheads="1"/>
            </p:cNvSpPr>
            <p:nvPr/>
          </p:nvSpPr>
          <p:spPr bwMode="auto">
            <a:xfrm>
              <a:off x="7821455" y="3063767"/>
              <a:ext cx="3873245" cy="619558"/>
            </a:xfrm>
            <a:prstGeom prst="homePlate">
              <a:avLst>
                <a:gd name="adj" fmla="val 49975"/>
              </a:avLst>
            </a:prstGeom>
            <a:solidFill>
              <a:srgbClr val="595B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>
              <a:lvl1pPr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8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ct val="20000"/>
                </a:spcBef>
                <a:buSzPct val="60000"/>
                <a:buFont typeface="Courier New" panose="02070309020205020404" pitchFamily="49" charset="0"/>
                <a:buChar char="o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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>
                <a:lnSpc>
                  <a:spcPct val="100000"/>
                </a:lnSpc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600" dirty="0">
                  <a:solidFill>
                    <a:schemeClr val="bg1"/>
                  </a:solidFill>
                </a:rPr>
                <a:t>Triển </a:t>
              </a:r>
              <a:r>
                <a:rPr lang="en-US" altLang="en-US" sz="1600" dirty="0" err="1">
                  <a:solidFill>
                    <a:schemeClr val="bg1"/>
                  </a:solidFill>
                </a:rPr>
                <a:t>khai</a:t>
              </a:r>
              <a:endParaRPr lang="en-US" altLang="en-US" sz="1600" dirty="0">
                <a:solidFill>
                  <a:schemeClr val="bg1"/>
                </a:solidFill>
              </a:endParaRPr>
            </a:p>
          </p:txBody>
        </p:sp>
        <p:cxnSp>
          <p:nvCxnSpPr>
            <p:cNvPr id="22" name="Straight Connector 13"/>
            <p:cNvCxnSpPr>
              <a:cxnSpLocks noChangeShapeType="1"/>
            </p:cNvCxnSpPr>
            <p:nvPr/>
          </p:nvCxnSpPr>
          <p:spPr bwMode="auto">
            <a:xfrm>
              <a:off x="914400" y="4191000"/>
              <a:ext cx="0" cy="204790"/>
            </a:xfrm>
            <a:prstGeom prst="line">
              <a:avLst/>
            </a:prstGeom>
            <a:noFill/>
            <a:ln w="19050">
              <a:solidFill>
                <a:srgbClr val="49506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3" name="TextBox 9"/>
            <p:cNvSpPr txBox="1">
              <a:spLocks noChangeArrowheads="1"/>
            </p:cNvSpPr>
            <p:nvPr/>
          </p:nvSpPr>
          <p:spPr bwMode="auto">
            <a:xfrm>
              <a:off x="1998029" y="4412014"/>
              <a:ext cx="1074333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8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ct val="20000"/>
                </a:spcBef>
                <a:buSzPct val="60000"/>
                <a:buFont typeface="Courier New" panose="02070309020205020404" pitchFamily="49" charset="0"/>
                <a:buChar char="o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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dirty="0"/>
                <a:t>T0+ 3 Tháng</a:t>
              </a:r>
            </a:p>
          </p:txBody>
        </p:sp>
        <p:cxnSp>
          <p:nvCxnSpPr>
            <p:cNvPr id="16" name="Straight Arrow Connector 15"/>
            <p:cNvCxnSpPr>
              <a:cxnSpLocks/>
            </p:cNvCxnSpPr>
            <p:nvPr/>
          </p:nvCxnSpPr>
          <p:spPr bwMode="auto">
            <a:xfrm>
              <a:off x="914400" y="3200400"/>
              <a:ext cx="2157962" cy="0"/>
            </a:xfrm>
            <a:prstGeom prst="straightConnector1">
              <a:avLst/>
            </a:prstGeom>
            <a:ln w="7620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cxnSpLocks/>
            </p:cNvCxnSpPr>
            <p:nvPr/>
          </p:nvCxnSpPr>
          <p:spPr bwMode="auto">
            <a:xfrm>
              <a:off x="3103609" y="3537275"/>
              <a:ext cx="4717846" cy="0"/>
            </a:xfrm>
            <a:prstGeom prst="straightConnector1">
              <a:avLst/>
            </a:prstGeom>
            <a:ln w="76200">
              <a:headEnd type="none" w="med" len="med"/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6" name="TextBox 9"/>
            <p:cNvSpPr txBox="1">
              <a:spLocks noChangeArrowheads="1"/>
            </p:cNvSpPr>
            <p:nvPr/>
          </p:nvSpPr>
          <p:spPr bwMode="auto">
            <a:xfrm>
              <a:off x="1298700" y="3258241"/>
              <a:ext cx="1456050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8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ct val="20000"/>
                </a:spcBef>
                <a:buSzPct val="60000"/>
                <a:buFont typeface="Courier New" panose="02070309020205020404" pitchFamily="49" charset="0"/>
                <a:buChar char="o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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dirty="0" err="1"/>
                <a:t>Xây</a:t>
              </a:r>
              <a:r>
                <a:rPr lang="en-US" altLang="en-US" sz="1400" dirty="0"/>
                <a:t> </a:t>
              </a:r>
              <a:r>
                <a:rPr lang="en-US" altLang="en-US" sz="1400" dirty="0" err="1"/>
                <a:t>dựng</a:t>
              </a:r>
              <a:r>
                <a:rPr lang="en-US" altLang="en-US" sz="1400" dirty="0"/>
                <a:t> </a:t>
              </a:r>
              <a:r>
                <a:rPr lang="en-US" altLang="en-US" sz="1400" dirty="0" err="1"/>
                <a:t>phiên</a:t>
              </a:r>
              <a:r>
                <a:rPr lang="en-US" altLang="en-US" sz="1400" dirty="0"/>
                <a:t> </a:t>
              </a:r>
              <a:r>
                <a:rPr lang="en-US" altLang="en-US" sz="1400" dirty="0" err="1"/>
                <a:t>bản</a:t>
              </a:r>
              <a:r>
                <a:rPr lang="en-US" altLang="en-US" sz="1400" dirty="0"/>
                <a:t> </a:t>
              </a:r>
              <a:r>
                <a:rPr lang="en-US" altLang="en-US" sz="1400" dirty="0" err="1"/>
                <a:t>thử</a:t>
              </a:r>
              <a:r>
                <a:rPr lang="en-US" altLang="en-US" sz="1400" dirty="0"/>
                <a:t> </a:t>
              </a:r>
              <a:r>
                <a:rPr lang="en-US" altLang="en-US" sz="1400" dirty="0" err="1"/>
                <a:t>nghiệm</a:t>
              </a:r>
              <a:endParaRPr lang="en-US" altLang="en-US" sz="1400" dirty="0"/>
            </a:p>
          </p:txBody>
        </p:sp>
        <p:sp>
          <p:nvSpPr>
            <p:cNvPr id="27" name="TextBox 9"/>
            <p:cNvSpPr txBox="1">
              <a:spLocks noChangeArrowheads="1"/>
            </p:cNvSpPr>
            <p:nvPr/>
          </p:nvSpPr>
          <p:spPr bwMode="auto">
            <a:xfrm>
              <a:off x="4060907" y="3543499"/>
              <a:ext cx="245439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8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ct val="20000"/>
                </a:spcBef>
                <a:buSzPct val="100000"/>
                <a:buFont typeface="Arial" panose="020B0604020202020204" pitchFamily="34" charset="0"/>
                <a:buChar char="•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ct val="20000"/>
                </a:spcBef>
                <a:buSzPct val="60000"/>
                <a:buFont typeface="Courier New" panose="02070309020205020404" pitchFamily="49" charset="0"/>
                <a:buChar char="o"/>
                <a:defRPr sz="24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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ct val="20000"/>
                </a:spcBef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ct val="20000"/>
                </a:spcBef>
                <a:spcAft>
                  <a:spcPct val="0"/>
                </a:spcAft>
                <a:buSzPct val="50000"/>
                <a:buFont typeface="Wingdings" panose="05000000000000000000" pitchFamily="2" charset="2"/>
                <a:buChar char="☐"/>
                <a:defRPr sz="2000">
                  <a:solidFill>
                    <a:srgbClr val="49506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SzTx/>
                <a:buFontTx/>
                <a:buNone/>
              </a:pPr>
              <a:r>
                <a:rPr lang="en-US" altLang="en-US" sz="1400" dirty="0" err="1"/>
                <a:t>Xây</a:t>
              </a:r>
              <a:r>
                <a:rPr lang="en-US" altLang="en-US" sz="1400" dirty="0"/>
                <a:t> </a:t>
              </a:r>
              <a:r>
                <a:rPr lang="en-US" altLang="en-US" sz="1400" dirty="0" err="1"/>
                <a:t>dựng</a:t>
              </a:r>
              <a:r>
                <a:rPr lang="en-US" altLang="en-US" sz="1400" dirty="0"/>
                <a:t> </a:t>
              </a:r>
              <a:r>
                <a:rPr lang="en-US" altLang="en-US" sz="1400" dirty="0" err="1"/>
                <a:t>phiên</a:t>
              </a:r>
              <a:r>
                <a:rPr lang="en-US" altLang="en-US" sz="1400" dirty="0"/>
                <a:t> </a:t>
              </a:r>
              <a:r>
                <a:rPr lang="en-US" altLang="en-US" sz="1400" dirty="0" err="1"/>
                <a:t>bản</a:t>
              </a:r>
              <a:r>
                <a:rPr lang="en-US" altLang="en-US" sz="1400" dirty="0"/>
                <a:t> </a:t>
              </a:r>
              <a:r>
                <a:rPr lang="en-US" altLang="en-US" sz="1400" dirty="0" err="1"/>
                <a:t>chính</a:t>
              </a:r>
              <a:r>
                <a:rPr lang="en-US" altLang="en-US" sz="1400" dirty="0"/>
                <a:t> </a:t>
              </a:r>
              <a:r>
                <a:rPr lang="en-US" altLang="en-US" sz="1400" dirty="0" err="1"/>
                <a:t>thức</a:t>
              </a:r>
              <a:endParaRPr lang="en-US" altLang="en-US" sz="14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050002" y="4920984"/>
            <a:ext cx="10649329" cy="1864676"/>
            <a:chOff x="1050002" y="4070857"/>
            <a:chExt cx="10649329" cy="186467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733800" y="4373057"/>
              <a:ext cx="1736084" cy="1562476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986950" y="4070857"/>
              <a:ext cx="2712381" cy="1840608"/>
            </a:xfrm>
            <a:prstGeom prst="rect">
              <a:avLst/>
            </a:prstGeom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50002" y="4323977"/>
              <a:ext cx="1587487" cy="1587487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639955" y="4949149"/>
              <a:ext cx="453889" cy="410291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12156" y="4540045"/>
              <a:ext cx="2374643" cy="1251156"/>
            </a:xfrm>
            <a:prstGeom prst="rect">
              <a:avLst/>
            </a:prstGeom>
          </p:spPr>
        </p:pic>
      </p:grp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137F39A-6835-43A8-80D4-5FF289B7B0FB}"/>
              </a:ext>
            </a:extLst>
          </p:cNvPr>
          <p:cNvCxnSpPr>
            <a:cxnSpLocks/>
          </p:cNvCxnSpPr>
          <p:nvPr/>
        </p:nvCxnSpPr>
        <p:spPr bwMode="auto">
          <a:xfrm>
            <a:off x="833226" y="2015149"/>
            <a:ext cx="3330148" cy="0"/>
          </a:xfrm>
          <a:prstGeom prst="straightConnector1">
            <a:avLst/>
          </a:prstGeom>
          <a:ln w="38100"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TextBox 9">
            <a:extLst>
              <a:ext uri="{FF2B5EF4-FFF2-40B4-BE49-F238E27FC236}">
                <a16:creationId xmlns:a16="http://schemas.microsoft.com/office/drawing/2014/main" id="{97CB8A89-6334-45E2-81CA-1491CFD807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7078" y="1497033"/>
            <a:ext cx="3073689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90000"/>
              </a:lnSpc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lnSpc>
                <a:spcPct val="90000"/>
              </a:lnSpc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24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lnSpc>
                <a:spcPct val="90000"/>
              </a:lnSpc>
              <a:spcBef>
                <a:spcPct val="20000"/>
              </a:spcBef>
              <a:buSzPct val="60000"/>
              <a:buFont typeface="Courier New" panose="02070309020205020404" pitchFamily="49" charset="0"/>
              <a:buChar char="o"/>
              <a:defRPr sz="24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lnSpc>
                <a:spcPct val="90000"/>
              </a:lnSpc>
              <a:spcBef>
                <a:spcPct val="20000"/>
              </a:spcBef>
              <a:buSzPct val="50000"/>
              <a:buFont typeface="Wingdings" panose="05000000000000000000" pitchFamily="2" charset="2"/>
              <a:buChar char="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lnSpc>
                <a:spcPct val="90000"/>
              </a:lnSpc>
              <a:spcBef>
                <a:spcPct val="20000"/>
              </a:spcBef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Tx/>
              <a:buNone/>
            </a:pPr>
            <a:r>
              <a:rPr lang="en-US" altLang="en-US" sz="1400" dirty="0"/>
              <a:t>Ban hành </a:t>
            </a:r>
            <a:r>
              <a:rPr lang="en-US" altLang="en-US" sz="1400" dirty="0" err="1"/>
              <a:t>thông</a:t>
            </a:r>
            <a:r>
              <a:rPr lang="en-US" altLang="en-US" sz="1400" dirty="0"/>
              <a:t> t</a:t>
            </a:r>
            <a:r>
              <a:rPr lang="vi-VN" altLang="en-US" sz="1400" dirty="0"/>
              <a:t>ư</a:t>
            </a:r>
            <a:r>
              <a:rPr lang="en-US" altLang="en-US" sz="1400" dirty="0"/>
              <a:t> </a:t>
            </a:r>
            <a:r>
              <a:rPr lang="en-US" altLang="en-US" sz="1400" dirty="0" err="1"/>
              <a:t>về</a:t>
            </a:r>
            <a:r>
              <a:rPr lang="en-US" altLang="en-US" sz="1400" dirty="0"/>
              <a:t> </a:t>
            </a:r>
            <a:r>
              <a:rPr lang="en-US" altLang="en-US" sz="1400" dirty="0" err="1"/>
              <a:t>quy</a:t>
            </a:r>
            <a:r>
              <a:rPr lang="en-US" altLang="en-US" sz="1400" dirty="0"/>
              <a:t> </a:t>
            </a:r>
            <a:r>
              <a:rPr lang="en-US" altLang="en-US" sz="1400" dirty="0" err="1"/>
              <a:t>trình</a:t>
            </a:r>
            <a:r>
              <a:rPr lang="en-US" altLang="en-US" sz="1400" dirty="0"/>
              <a:t> </a:t>
            </a:r>
            <a:r>
              <a:rPr lang="en-US" altLang="en-US" sz="1400" dirty="0" err="1"/>
              <a:t>kiểm</a:t>
            </a:r>
            <a:r>
              <a:rPr lang="en-US" altLang="en-US" sz="1400" dirty="0"/>
              <a:t> </a:t>
            </a:r>
            <a:r>
              <a:rPr lang="en-US" altLang="en-US" sz="1400" dirty="0" err="1"/>
              <a:t>soát</a:t>
            </a:r>
            <a:r>
              <a:rPr lang="en-US" altLang="en-US" sz="1400" dirty="0"/>
              <a:t> </a:t>
            </a:r>
            <a:r>
              <a:rPr lang="en-US" altLang="en-US" sz="1400" dirty="0" err="1"/>
              <a:t>bán</a:t>
            </a:r>
            <a:r>
              <a:rPr lang="en-US" altLang="en-US" sz="1400" dirty="0"/>
              <a:t> </a:t>
            </a:r>
            <a:r>
              <a:rPr lang="en-US" altLang="en-US" sz="1400" dirty="0" err="1"/>
              <a:t>thuốc</a:t>
            </a:r>
            <a:r>
              <a:rPr lang="en-US" altLang="en-US" sz="1400" dirty="0"/>
              <a:t> </a:t>
            </a:r>
            <a:r>
              <a:rPr lang="en-US" altLang="en-US" sz="1400" dirty="0" err="1"/>
              <a:t>kê</a:t>
            </a:r>
            <a:r>
              <a:rPr lang="en-US" altLang="en-US" sz="1400" dirty="0"/>
              <a:t> đ</a:t>
            </a:r>
            <a:r>
              <a:rPr lang="vi-VN" altLang="en-US" sz="1400" dirty="0"/>
              <a:t>ơ</a:t>
            </a:r>
            <a:r>
              <a:rPr lang="en-US" altLang="en-US" sz="1400" dirty="0"/>
              <a:t>n </a:t>
            </a:r>
            <a:r>
              <a:rPr lang="en-US" altLang="en-US" sz="1400" dirty="0" err="1"/>
              <a:t>điện</a:t>
            </a:r>
            <a:r>
              <a:rPr lang="en-US" altLang="en-US" sz="1400" dirty="0"/>
              <a:t> </a:t>
            </a:r>
            <a:r>
              <a:rPr lang="en-US" altLang="en-US" sz="1400" dirty="0" err="1"/>
              <a:t>tử</a:t>
            </a:r>
            <a:endParaRPr lang="en-US" altLang="en-US" sz="1400" dirty="0"/>
          </a:p>
        </p:txBody>
      </p: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75D2ECC7-6686-497F-BB94-CE420F497CE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5314262" y="4380807"/>
            <a:ext cx="4763" cy="157163"/>
          </a:xfrm>
          <a:prstGeom prst="line">
            <a:avLst/>
          </a:prstGeom>
          <a:noFill/>
          <a:ln w="19050">
            <a:solidFill>
              <a:srgbClr val="49506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4" name="TextBox 9">
            <a:extLst>
              <a:ext uri="{FF2B5EF4-FFF2-40B4-BE49-F238E27FC236}">
                <a16:creationId xmlns:a16="http://schemas.microsoft.com/office/drawing/2014/main" id="{335FA2F1-7321-4CEB-8546-670F26949C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7604" y="4568870"/>
            <a:ext cx="1074333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lnSpc>
                <a:spcPct val="90000"/>
              </a:lnSpc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lnSpc>
                <a:spcPct val="90000"/>
              </a:lnSpc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24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lnSpc>
                <a:spcPct val="90000"/>
              </a:lnSpc>
              <a:spcBef>
                <a:spcPct val="20000"/>
              </a:spcBef>
              <a:buSzPct val="60000"/>
              <a:buFont typeface="Courier New" panose="02070309020205020404" pitchFamily="49" charset="0"/>
              <a:buChar char="o"/>
              <a:defRPr sz="24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lnSpc>
                <a:spcPct val="90000"/>
              </a:lnSpc>
              <a:spcBef>
                <a:spcPct val="20000"/>
              </a:spcBef>
              <a:buSzPct val="50000"/>
              <a:buFont typeface="Wingdings" panose="05000000000000000000" pitchFamily="2" charset="2"/>
              <a:buChar char="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lnSpc>
                <a:spcPct val="90000"/>
              </a:lnSpc>
              <a:spcBef>
                <a:spcPct val="20000"/>
              </a:spcBef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Tx/>
              <a:buNone/>
            </a:pPr>
            <a:r>
              <a:rPr lang="en-US" altLang="en-US" sz="1400" dirty="0"/>
              <a:t>T0+ 6 Tháng</a:t>
            </a:r>
          </a:p>
        </p:txBody>
      </p:sp>
      <p:sp>
        <p:nvSpPr>
          <p:cNvPr id="35" name="Pentagon 4">
            <a:extLst>
              <a:ext uri="{FF2B5EF4-FFF2-40B4-BE49-F238E27FC236}">
                <a16:creationId xmlns:a16="http://schemas.microsoft.com/office/drawing/2014/main" id="{7CB2EF20-4F25-4758-8B2E-5E342A9442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3227" y="807696"/>
            <a:ext cx="3368926" cy="564719"/>
          </a:xfrm>
          <a:prstGeom prst="homePlate">
            <a:avLst>
              <a:gd name="adj" fmla="val 49975"/>
            </a:avLst>
          </a:prstGeom>
          <a:solidFill>
            <a:srgbClr val="595B9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>
            <a:lvl1pPr eaLnBrk="0" hangingPunct="0">
              <a:lnSpc>
                <a:spcPct val="90000"/>
              </a:lnSpc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lnSpc>
                <a:spcPct val="90000"/>
              </a:lnSpc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24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lnSpc>
                <a:spcPct val="90000"/>
              </a:lnSpc>
              <a:spcBef>
                <a:spcPct val="20000"/>
              </a:spcBef>
              <a:buSzPct val="60000"/>
              <a:buFont typeface="Courier New" panose="02070309020205020404" pitchFamily="49" charset="0"/>
              <a:buChar char="o"/>
              <a:defRPr sz="24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lnSpc>
                <a:spcPct val="90000"/>
              </a:lnSpc>
              <a:spcBef>
                <a:spcPct val="20000"/>
              </a:spcBef>
              <a:buSzPct val="50000"/>
              <a:buFont typeface="Wingdings" panose="05000000000000000000" pitchFamily="2" charset="2"/>
              <a:buChar char="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lnSpc>
                <a:spcPct val="90000"/>
              </a:lnSpc>
              <a:spcBef>
                <a:spcPct val="20000"/>
              </a:spcBef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SzTx/>
              <a:buFontTx/>
              <a:buNone/>
            </a:pPr>
            <a:r>
              <a:rPr lang="en-US" altLang="en-US" sz="1600" dirty="0" err="1">
                <a:solidFill>
                  <a:schemeClr val="bg1"/>
                </a:solidFill>
              </a:rPr>
              <a:t>Xây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en-US" altLang="en-US" sz="1600" dirty="0" err="1">
                <a:solidFill>
                  <a:schemeClr val="bg1"/>
                </a:solidFill>
              </a:rPr>
              <a:t>dựng</a:t>
            </a:r>
            <a:r>
              <a:rPr lang="en-US" altLang="en-US" sz="1600" dirty="0">
                <a:solidFill>
                  <a:schemeClr val="bg1"/>
                </a:solidFill>
              </a:rPr>
              <a:t> hành </a:t>
            </a:r>
            <a:r>
              <a:rPr lang="en-US" altLang="en-US" sz="1600" dirty="0" err="1">
                <a:solidFill>
                  <a:schemeClr val="bg1"/>
                </a:solidFill>
              </a:rPr>
              <a:t>lang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en-US" altLang="en-US" sz="1600" dirty="0" err="1">
                <a:solidFill>
                  <a:schemeClr val="bg1"/>
                </a:solidFill>
              </a:rPr>
              <a:t>pháp</a:t>
            </a:r>
            <a:r>
              <a:rPr lang="en-US" altLang="en-US" sz="1600" dirty="0">
                <a:solidFill>
                  <a:schemeClr val="bg1"/>
                </a:solidFill>
              </a:rPr>
              <a:t> </a:t>
            </a:r>
            <a:r>
              <a:rPr lang="en-US" altLang="en-US" sz="1600" dirty="0" err="1">
                <a:solidFill>
                  <a:schemeClr val="bg1"/>
                </a:solidFill>
              </a:rPr>
              <a:t>lý</a:t>
            </a:r>
            <a:endParaRPr lang="en-US" altLang="en-US" sz="1600" dirty="0">
              <a:solidFill>
                <a:schemeClr val="bg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264386C-57BC-4740-975D-C7C4AAD515FC}"/>
              </a:ext>
            </a:extLst>
          </p:cNvPr>
          <p:cNvSpPr/>
          <p:nvPr/>
        </p:nvSpPr>
        <p:spPr bwMode="auto">
          <a:xfrm>
            <a:off x="89364" y="820407"/>
            <a:ext cx="681255" cy="1194742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Bộ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 </a:t>
            </a:r>
          </a:p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Y </a:t>
            </a: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tế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SimSun" charset="-122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1A847F2A-9E87-4D3B-BACD-913195E782F6}"/>
              </a:ext>
            </a:extLst>
          </p:cNvPr>
          <p:cNvSpPr/>
          <p:nvPr/>
        </p:nvSpPr>
        <p:spPr bwMode="auto">
          <a:xfrm>
            <a:off x="89364" y="2523392"/>
            <a:ext cx="686368" cy="1733554"/>
          </a:xfrm>
          <a:prstGeom prst="rect">
            <a:avLst/>
          </a:prstGeom>
          <a:solidFill>
            <a:srgbClr val="00B8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itchFamily="16" charset="0"/>
              <a:buNone/>
              <a:tabLst/>
            </a:pP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Các </a:t>
            </a: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nhà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 </a:t>
            </a: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cung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 </a:t>
            </a: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cấp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 </a:t>
            </a: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dịch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  </a:t>
            </a: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charset="0"/>
                <a:ea typeface="SimSun" charset="-122"/>
              </a:rPr>
              <a:t>vụ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charset="0"/>
              <a:ea typeface="SimSun" charset="-122"/>
            </a:endParaRP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3D3BCDE7-5F19-47C8-8466-6CD6773BCFA4}"/>
              </a:ext>
            </a:extLst>
          </p:cNvPr>
          <p:cNvCxnSpPr>
            <a:cxnSpLocks/>
          </p:cNvCxnSpPr>
          <p:nvPr/>
        </p:nvCxnSpPr>
        <p:spPr bwMode="auto">
          <a:xfrm>
            <a:off x="3061213" y="3361592"/>
            <a:ext cx="1620795" cy="0"/>
          </a:xfrm>
          <a:prstGeom prst="straightConnector1">
            <a:avLst/>
          </a:prstGeom>
          <a:ln w="76200">
            <a:prstDash val="sysDot"/>
            <a:headEnd type="none" w="med" len="med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9" name="TextBox 9">
            <a:extLst>
              <a:ext uri="{FF2B5EF4-FFF2-40B4-BE49-F238E27FC236}">
                <a16:creationId xmlns:a16="http://schemas.microsoft.com/office/drawing/2014/main" id="{857FCB60-21FA-4900-8B92-9475075C0B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83943" y="3052228"/>
            <a:ext cx="195409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lnSpc>
                <a:spcPct val="90000"/>
              </a:lnSpc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28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lnSpc>
                <a:spcPct val="90000"/>
              </a:lnSpc>
              <a:spcBef>
                <a:spcPct val="20000"/>
              </a:spcBef>
              <a:buSzPct val="100000"/>
              <a:buFont typeface="Arial" panose="020B0604020202020204" pitchFamily="34" charset="0"/>
              <a:buChar char="•"/>
              <a:defRPr sz="24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lnSpc>
                <a:spcPct val="90000"/>
              </a:lnSpc>
              <a:spcBef>
                <a:spcPct val="20000"/>
              </a:spcBef>
              <a:buSzPct val="60000"/>
              <a:buFont typeface="Courier New" panose="02070309020205020404" pitchFamily="49" charset="0"/>
              <a:buChar char="o"/>
              <a:defRPr sz="24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lnSpc>
                <a:spcPct val="90000"/>
              </a:lnSpc>
              <a:spcBef>
                <a:spcPct val="20000"/>
              </a:spcBef>
              <a:buSzPct val="50000"/>
              <a:buFont typeface="Wingdings" panose="05000000000000000000" pitchFamily="2" charset="2"/>
              <a:buChar char="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lnSpc>
                <a:spcPct val="90000"/>
              </a:lnSpc>
              <a:spcBef>
                <a:spcPct val="20000"/>
              </a:spcBef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SzPct val="50000"/>
              <a:buFont typeface="Wingdings" panose="05000000000000000000" pitchFamily="2" charset="2"/>
              <a:buChar char="☐"/>
              <a:defRPr sz="2000">
                <a:solidFill>
                  <a:srgbClr val="49506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SzTx/>
              <a:buFontTx/>
              <a:buNone/>
            </a:pPr>
            <a:r>
              <a:rPr lang="en-US" altLang="en-US" sz="1400" dirty="0"/>
              <a:t>Triển </a:t>
            </a:r>
            <a:r>
              <a:rPr lang="en-US" altLang="en-US" sz="1400" dirty="0" err="1"/>
              <a:t>khai</a:t>
            </a:r>
            <a:r>
              <a:rPr lang="en-US" altLang="en-US" sz="1400" dirty="0"/>
              <a:t> </a:t>
            </a:r>
            <a:r>
              <a:rPr lang="en-US" altLang="en-US" sz="1400" dirty="0" err="1"/>
              <a:t>thử</a:t>
            </a:r>
            <a:r>
              <a:rPr lang="en-US" altLang="en-US" sz="1400" dirty="0"/>
              <a:t> </a:t>
            </a:r>
            <a:r>
              <a:rPr lang="en-US" altLang="en-US" sz="1400" dirty="0" err="1"/>
              <a:t>nghiệm</a:t>
            </a:r>
            <a:endParaRPr lang="en-US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07002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6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-122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7_Office Theme">
  <a:themeElements>
    <a:clrScheme name="Office Them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57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pitchFamily="16" charset="0"/>
          <a:buNone/>
          <a:tabLst/>
          <a:defRPr kumimoji="0" lang="en-GB" sz="1800" b="0" i="0" u="none" strike="noStrike" cap="none" normalizeH="0" baseline="0" smtClean="0">
            <a:ln>
              <a:noFill/>
            </a:ln>
            <a:solidFill>
              <a:schemeClr val="bg1"/>
            </a:solidFill>
            <a:effectLst/>
            <a:latin typeface="Arial" charset="0"/>
            <a:ea typeface="SimSun" charset="-122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 Theme 1">
    <a:dk1>
      <a:srgbClr val="000000"/>
    </a:dk1>
    <a:lt1>
      <a:srgbClr val="FFFFFF"/>
    </a:lt1>
    <a:dk2>
      <a:srgbClr val="000000"/>
    </a:dk2>
    <a:lt2>
      <a:srgbClr val="808080"/>
    </a:lt2>
    <a:accent1>
      <a:srgbClr val="00CC99"/>
    </a:accent1>
    <a:accent2>
      <a:srgbClr val="3333CC"/>
    </a:accent2>
    <a:accent3>
      <a:srgbClr val="FFFFFF"/>
    </a:accent3>
    <a:accent4>
      <a:srgbClr val="000000"/>
    </a:accent4>
    <a:accent5>
      <a:srgbClr val="AAE2CA"/>
    </a:accent5>
    <a:accent6>
      <a:srgbClr val="2D2DB9"/>
    </a:accent6>
    <a:hlink>
      <a:srgbClr val="CCCCFF"/>
    </a:hlink>
    <a:folHlink>
      <a:srgbClr val="B2B2B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TotalTime>15622</TotalTime>
  <Words>878</Words>
  <Application>Microsoft Office PowerPoint</Application>
  <PresentationFormat>Widescreen</PresentationFormat>
  <Paragraphs>111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3" baseType="lpstr">
      <vt:lpstr>Microsoft YaHei</vt:lpstr>
      <vt:lpstr>ＭＳ Ｐゴシック</vt:lpstr>
      <vt:lpstr>SimSun</vt:lpstr>
      <vt:lpstr>Arial</vt:lpstr>
      <vt:lpstr>Arial (Body)</vt:lpstr>
      <vt:lpstr>Calibri</vt:lpstr>
      <vt:lpstr>FrutigerNext LT Bold</vt:lpstr>
      <vt:lpstr>Segoe UI</vt:lpstr>
      <vt:lpstr>Times New Roman</vt:lpstr>
      <vt:lpstr>Wingdings</vt:lpstr>
      <vt:lpstr>6_Office Theme</vt:lpstr>
      <vt:lpstr>7_Office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Thao Nguyen</dc:creator>
  <cp:lastModifiedBy>Tuy LV</cp:lastModifiedBy>
  <cp:revision>381</cp:revision>
  <dcterms:created xsi:type="dcterms:W3CDTF">2017-07-21T07:10:50Z</dcterms:created>
  <dcterms:modified xsi:type="dcterms:W3CDTF">2018-09-03T05:55:26Z</dcterms:modified>
</cp:coreProperties>
</file>